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74"/>
  </p:notesMasterIdLst>
  <p:sldIdLst>
    <p:sldId id="256" r:id="rId2"/>
    <p:sldId id="326" r:id="rId3"/>
    <p:sldId id="327" r:id="rId4"/>
    <p:sldId id="328" r:id="rId5"/>
    <p:sldId id="329" r:id="rId6"/>
    <p:sldId id="330" r:id="rId7"/>
    <p:sldId id="331" r:id="rId8"/>
    <p:sldId id="257" r:id="rId9"/>
    <p:sldId id="265" r:id="rId10"/>
    <p:sldId id="262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58" r:id="rId19"/>
    <p:sldId id="259" r:id="rId20"/>
    <p:sldId id="260" r:id="rId21"/>
    <p:sldId id="263" r:id="rId22"/>
    <p:sldId id="272" r:id="rId23"/>
    <p:sldId id="273" r:id="rId24"/>
    <p:sldId id="274" r:id="rId25"/>
    <p:sldId id="275" r:id="rId26"/>
    <p:sldId id="276" r:id="rId27"/>
    <p:sldId id="294" r:id="rId28"/>
    <p:sldId id="295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91" r:id="rId42"/>
    <p:sldId id="289" r:id="rId43"/>
    <p:sldId id="292" r:id="rId44"/>
    <p:sldId id="293" r:id="rId45"/>
    <p:sldId id="296" r:id="rId46"/>
    <p:sldId id="297" r:id="rId47"/>
    <p:sldId id="302" r:id="rId48"/>
    <p:sldId id="300" r:id="rId49"/>
    <p:sldId id="303" r:id="rId50"/>
    <p:sldId id="301" r:id="rId51"/>
    <p:sldId id="304" r:id="rId52"/>
    <p:sldId id="305" r:id="rId53"/>
    <p:sldId id="307" r:id="rId54"/>
    <p:sldId id="306" r:id="rId55"/>
    <p:sldId id="308" r:id="rId56"/>
    <p:sldId id="309" r:id="rId57"/>
    <p:sldId id="310" r:id="rId58"/>
    <p:sldId id="311" r:id="rId59"/>
    <p:sldId id="318" r:id="rId60"/>
    <p:sldId id="312" r:id="rId61"/>
    <p:sldId id="315" r:id="rId62"/>
    <p:sldId id="316" r:id="rId63"/>
    <p:sldId id="314" r:id="rId64"/>
    <p:sldId id="319" r:id="rId65"/>
    <p:sldId id="320" r:id="rId66"/>
    <p:sldId id="298" r:id="rId67"/>
    <p:sldId id="299" r:id="rId68"/>
    <p:sldId id="321" r:id="rId69"/>
    <p:sldId id="323" r:id="rId70"/>
    <p:sldId id="322" r:id="rId71"/>
    <p:sldId id="324" r:id="rId72"/>
    <p:sldId id="325" r:id="rId73"/>
  </p:sldIdLst>
  <p:sldSz cx="9144000" cy="5143500" type="screen16x9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31" autoAdjust="0"/>
  </p:normalViewPr>
  <p:slideViewPr>
    <p:cSldViewPr>
      <p:cViewPr varScale="1">
        <p:scale>
          <a:sx n="43" d="100"/>
          <a:sy n="43" d="100"/>
        </p:scale>
        <p:origin x="642" y="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D2B5D-B373-4490-8840-72AC6ED8E09C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7D2FE-7156-4693-9250-846AFEFCD1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2725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rayos muy energéticos eran capaces de atravesar la materia, oscurecían las placas </a:t>
            </a:r>
            <a:r>
              <a:rPr lang="es-C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fotográi</a:t>
            </a:r>
            <a:r>
              <a:rPr lang="es-C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cas, incluso cubiertas, y producían fluorescencia en algunas sustancias, </a:t>
            </a:r>
            <a:r>
              <a:rPr lang="es-CL" dirty="0" err="1" smtClean="0"/>
              <a:t>Röntgen</a:t>
            </a:r>
            <a:r>
              <a:rPr lang="es-CL" dirty="0" smtClean="0"/>
              <a:t> (1845-1923). Premio Nobel de Física en 1901 por los rayos X.</a:t>
            </a:r>
          </a:p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7D2FE-7156-4693-9250-846AFEFCD121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6550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7D2FE-7156-4693-9250-846AFEFCD121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7332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7D2FE-7156-4693-9250-846AFEFCD121}" type="slidenum">
              <a:rPr lang="es-CL" smtClean="0"/>
              <a:t>57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5212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950797"/>
            <a:ext cx="7182197" cy="323096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058711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950798"/>
            <a:ext cx="1440180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950798"/>
            <a:ext cx="1268730" cy="483971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1568447"/>
            <a:ext cx="6801440" cy="19431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5400" b="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3511547"/>
            <a:ext cx="6803136" cy="3429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 spc="6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005942"/>
            <a:ext cx="1165860" cy="395410"/>
          </a:xfrm>
        </p:spPr>
        <p:txBody>
          <a:bodyPr/>
          <a:lstStyle>
            <a:lvl1pPr algn="ctr">
              <a:defRPr sz="975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4F9BF0E-BAB7-40A6-9107-7A72F27F9701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3908295"/>
            <a:ext cx="4429125" cy="17145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3909060"/>
            <a:ext cx="1583911" cy="1714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31A35C7-DCC6-439A-8186-6C77D3C6CF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705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BF0E-BAB7-40A6-9107-7A72F27F9701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35C7-DCC6-439A-8186-6C77D3C6CF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0495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571500"/>
            <a:ext cx="1771650" cy="39433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571500"/>
            <a:ext cx="6057900" cy="39433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BF0E-BAB7-40A6-9107-7A72F27F9701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35C7-DCC6-439A-8186-6C77D3C6CF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631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BF0E-BAB7-40A6-9107-7A72F27F9701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35C7-DCC6-439A-8186-6C77D3C6CF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737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950797"/>
            <a:ext cx="7182197" cy="323096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058711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950798"/>
            <a:ext cx="1440180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950798"/>
            <a:ext cx="1268730" cy="483971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1570732"/>
            <a:ext cx="6803136" cy="1940814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540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3511547"/>
            <a:ext cx="6803136" cy="3429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008377"/>
            <a:ext cx="1165860" cy="397764"/>
          </a:xfrm>
        </p:spPr>
        <p:txBody>
          <a:bodyPr/>
          <a:lstStyle>
            <a:lvl1pPr algn="ctr">
              <a:defRPr lang="en-US" sz="975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4F9BF0E-BAB7-40A6-9107-7A72F27F9701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3908295"/>
            <a:ext cx="4430268" cy="171450"/>
          </a:xfrm>
        </p:spPr>
        <p:txBody>
          <a:bodyPr/>
          <a:lstStyle>
            <a:lvl1pPr algn="l">
              <a:defRPr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3908295"/>
            <a:ext cx="1584198" cy="171450"/>
          </a:xfrm>
        </p:spPr>
        <p:txBody>
          <a:bodyPr/>
          <a:lstStyle/>
          <a:p>
            <a:fld id="{031A35C7-DCC6-439A-8186-6C77D3C6CF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2255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577340"/>
            <a:ext cx="3566160" cy="281178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1577340"/>
            <a:ext cx="3566160" cy="281178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BF0E-BAB7-40A6-9107-7A72F27F9701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35C7-DCC6-439A-8186-6C77D3C6CF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713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555751"/>
            <a:ext cx="3566160" cy="48006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066924"/>
            <a:ext cx="3566160" cy="24003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1555751"/>
            <a:ext cx="3566160" cy="48006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067436"/>
            <a:ext cx="3566160" cy="24003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BF0E-BAB7-40A6-9107-7A72F27F9701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35C7-DCC6-439A-8186-6C77D3C6CF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209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BF0E-BAB7-40A6-9107-7A72F27F9701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35C7-DCC6-439A-8186-6C77D3C6CF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804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BF0E-BAB7-40A6-9107-7A72F27F9701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35C7-DCC6-439A-8186-6C77D3C6CF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2786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8308"/>
            <a:ext cx="6398514" cy="47868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8308"/>
            <a:ext cx="2194560" cy="4786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455544"/>
            <a:ext cx="1823085" cy="1234440"/>
          </a:xfr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1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457200"/>
            <a:ext cx="5829300" cy="40005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1714500"/>
            <a:ext cx="1823085" cy="26289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BF0E-BAB7-40A6-9107-7A72F27F9701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s-C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4667252"/>
            <a:ext cx="1097280" cy="2057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1A35C7-DCC6-439A-8186-6C77D3C6CF51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Rectangle 11"/>
          <p:cNvSpPr/>
          <p:nvPr/>
        </p:nvSpPr>
        <p:spPr>
          <a:xfrm>
            <a:off x="6868160" y="281178"/>
            <a:ext cx="1988820" cy="4581144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4896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8308"/>
            <a:ext cx="2194560" cy="4786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452628"/>
            <a:ext cx="1824228" cy="1234440"/>
          </a:xfrm>
        </p:spPr>
        <p:txBody>
          <a:bodyPr anchor="b">
            <a:noAutofit/>
          </a:bodyPr>
          <a:lstStyle>
            <a:lvl1pPr algn="l">
              <a:defRPr sz="21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8308"/>
            <a:ext cx="6398514" cy="4786884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1714500"/>
            <a:ext cx="1824228" cy="262661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4F9BF0E-BAB7-40A6-9107-7A72F27F9701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685800" rtl="0" eaLnBrk="1" latinLnBrk="0" hangingPunct="1">
              <a:defRPr lang="en-US" sz="75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4670298"/>
            <a:ext cx="1097280" cy="2057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1A35C7-DCC6-439A-8186-6C77D3C6CF51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Rectangle 9"/>
          <p:cNvSpPr/>
          <p:nvPr/>
        </p:nvSpPr>
        <p:spPr>
          <a:xfrm>
            <a:off x="6868160" y="281178"/>
            <a:ext cx="1988820" cy="4581144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9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8308"/>
            <a:ext cx="8791956" cy="4786884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481946"/>
            <a:ext cx="75438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577340"/>
            <a:ext cx="7543800" cy="294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4730754"/>
            <a:ext cx="2057400" cy="2057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4F9BF0E-BAB7-40A6-9107-7A72F27F9701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4730754"/>
            <a:ext cx="3909060" cy="2057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4730754"/>
            <a:ext cx="1097280" cy="2057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31A35C7-DCC6-439A-8186-6C77D3C6CF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097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6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851670"/>
            <a:ext cx="6552728" cy="1102519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Química </a:t>
            </a:r>
            <a:br>
              <a:rPr lang="es-CL" dirty="0" smtClean="0"/>
            </a:br>
            <a:r>
              <a:rPr lang="es-CL" sz="2800" dirty="0" smtClean="0"/>
              <a:t>1ro </a:t>
            </a:r>
            <a:r>
              <a:rPr lang="es-CL" sz="2800" dirty="0" err="1" smtClean="0"/>
              <a:t>MEdio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391569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096" y="123478"/>
            <a:ext cx="2929136" cy="857250"/>
          </a:xfrm>
        </p:spPr>
        <p:txBody>
          <a:bodyPr>
            <a:normAutofit fontScale="90000"/>
          </a:bodyPr>
          <a:lstStyle/>
          <a:p>
            <a:r>
              <a:rPr lang="es-CL" sz="3200" dirty="0" smtClean="0"/>
              <a:t>Teoría Atómica</a:t>
            </a:r>
            <a:endParaRPr lang="es-CL" sz="3200" dirty="0"/>
          </a:p>
        </p:txBody>
      </p:sp>
      <p:sp>
        <p:nvSpPr>
          <p:cNvPr id="4" name="Rectangle 3"/>
          <p:cNvSpPr/>
          <p:nvPr/>
        </p:nvSpPr>
        <p:spPr>
          <a:xfrm>
            <a:off x="241276" y="123478"/>
            <a:ext cx="5076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En 1808, el </a:t>
            </a:r>
            <a:r>
              <a:rPr lang="es-CL" dirty="0" smtClean="0"/>
              <a:t>científico </a:t>
            </a:r>
            <a:r>
              <a:rPr lang="es-CL" dirty="0"/>
              <a:t>inglés, profesor </a:t>
            </a:r>
            <a:r>
              <a:rPr lang="es-CL" b="1" dirty="0"/>
              <a:t>John Dalton</a:t>
            </a:r>
            <a:r>
              <a:rPr lang="es-CL" dirty="0" smtClean="0"/>
              <a:t>, </a:t>
            </a:r>
            <a:r>
              <a:rPr lang="es-CL" dirty="0"/>
              <a:t>formuló una </a:t>
            </a:r>
            <a:r>
              <a:rPr lang="es-CL" dirty="0" smtClean="0"/>
              <a:t>definición </a:t>
            </a:r>
            <a:r>
              <a:rPr lang="es-CL" dirty="0"/>
              <a:t>precisa de las unidades </a:t>
            </a:r>
            <a:r>
              <a:rPr lang="es-CL" dirty="0" smtClean="0"/>
              <a:t>indivisibles:</a:t>
            </a:r>
          </a:p>
          <a:p>
            <a:endParaRPr lang="es-CL" dirty="0"/>
          </a:p>
        </p:txBody>
      </p:sp>
      <p:sp>
        <p:nvSpPr>
          <p:cNvPr id="5" name="Rectangle 4"/>
          <p:cNvSpPr/>
          <p:nvPr/>
        </p:nvSpPr>
        <p:spPr>
          <a:xfrm>
            <a:off x="256211" y="1419622"/>
            <a:ext cx="4572000" cy="35702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1400" dirty="0" smtClean="0"/>
              <a:t>1. Los elementos están formados por partículas extremadamente pequeñas llamadas átomos. </a:t>
            </a:r>
          </a:p>
          <a:p>
            <a:endParaRPr lang="es-CL" sz="1400" dirty="0" smtClean="0"/>
          </a:p>
          <a:p>
            <a:r>
              <a:rPr lang="es-CL" sz="1400" dirty="0" smtClean="0"/>
              <a:t>2. Todos los átomos de un mismo elemento son idénticos, tienen igual tamaño, masa y propiedades químicas. Los átomos de un elemento son diferentes a los átomos de todos los demás elementos. </a:t>
            </a:r>
          </a:p>
          <a:p>
            <a:endParaRPr lang="es-CL" sz="1400" dirty="0" smtClean="0"/>
          </a:p>
          <a:p>
            <a:r>
              <a:rPr lang="es-CL" sz="1400" dirty="0" smtClean="0"/>
              <a:t>3. Los compuestos están formados por átomos de más de un elemento.</a:t>
            </a:r>
          </a:p>
          <a:p>
            <a:endParaRPr lang="es-CL" sz="1400" dirty="0" smtClean="0"/>
          </a:p>
          <a:p>
            <a:r>
              <a:rPr lang="es-CL" sz="1400" dirty="0" smtClean="0"/>
              <a:t>4. Una reacción química implica sólo la separación, combinación o reordenamiento de los átomos; nunca supone la creación o destrucción de los mismos.</a:t>
            </a:r>
            <a:endParaRPr lang="es-CL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23678"/>
            <a:ext cx="233362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94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" y="627534"/>
            <a:ext cx="9081158" cy="357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83824" y="4326172"/>
            <a:ext cx="480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 smtClean="0"/>
              <a:t>Físico  inglés  J.  J.  Thomson, Nobel de física 1906</a:t>
            </a:r>
            <a:endParaRPr lang="es-CL" dirty="0"/>
          </a:p>
        </p:txBody>
      </p:sp>
      <p:sp>
        <p:nvSpPr>
          <p:cNvPr id="5" name="Rectangle 4"/>
          <p:cNvSpPr/>
          <p:nvPr/>
        </p:nvSpPr>
        <p:spPr>
          <a:xfrm>
            <a:off x="0" y="-2614"/>
            <a:ext cx="9144000" cy="4141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TextBox 5"/>
          <p:cNvSpPr txBox="1"/>
          <p:nvPr/>
        </p:nvSpPr>
        <p:spPr>
          <a:xfrm>
            <a:off x="1187624" y="19782"/>
            <a:ext cx="6093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¿Cómo se descubrieron las sub-partículas atómicas?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50935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14"/>
          <a:stretch/>
        </p:blipFill>
        <p:spPr bwMode="auto">
          <a:xfrm>
            <a:off x="-180528" y="-237517"/>
            <a:ext cx="6684341" cy="53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/>
          <p:cNvSpPr/>
          <p:nvPr/>
        </p:nvSpPr>
        <p:spPr>
          <a:xfrm>
            <a:off x="0" y="-2614"/>
            <a:ext cx="9025557" cy="5581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6095032" y="-106720"/>
            <a:ext cx="2930525" cy="707695"/>
          </a:xfrm>
        </p:spPr>
        <p:txBody>
          <a:bodyPr>
            <a:normAutofit fontScale="90000"/>
          </a:bodyPr>
          <a:lstStyle/>
          <a:p>
            <a:r>
              <a:rPr lang="es-CL" sz="3200" dirty="0" smtClean="0"/>
              <a:t>Teoría Atómica</a:t>
            </a:r>
            <a:endParaRPr lang="es-CL" sz="3200" dirty="0"/>
          </a:p>
        </p:txBody>
      </p:sp>
      <p:sp>
        <p:nvSpPr>
          <p:cNvPr id="4" name="Rectangle 3"/>
          <p:cNvSpPr/>
          <p:nvPr/>
        </p:nvSpPr>
        <p:spPr>
          <a:xfrm>
            <a:off x="103820" y="62133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/>
              <a:t>Radiactividad</a:t>
            </a:r>
          </a:p>
        </p:txBody>
      </p:sp>
      <p:sp>
        <p:nvSpPr>
          <p:cNvPr id="6" name="Rectangle 5"/>
          <p:cNvSpPr/>
          <p:nvPr/>
        </p:nvSpPr>
        <p:spPr>
          <a:xfrm>
            <a:off x="6687245" y="812200"/>
            <a:ext cx="22280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600" dirty="0" smtClean="0"/>
              <a:t>En  1895,  el  físico  alemán  Wilhelm  </a:t>
            </a:r>
            <a:r>
              <a:rPr lang="es-CL" sz="1600" dirty="0" err="1" smtClean="0"/>
              <a:t>Röntgen</a:t>
            </a:r>
            <a:r>
              <a:rPr lang="es-CL" sz="1600" dirty="0" smtClean="0"/>
              <a:t> (Premio Nobel 1901) observó  que  cuando  los  rayos  catódicos  incidían sobre el vidrio y los metales, hacían que éstos emitieran unos rayos desconocidos.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66562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614"/>
            <a:ext cx="9144000" cy="4141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Rectangle 1"/>
          <p:cNvSpPr/>
          <p:nvPr/>
        </p:nvSpPr>
        <p:spPr>
          <a:xfrm>
            <a:off x="1979712" y="-5716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L" sz="2800" b="1" dirty="0" smtClean="0"/>
              <a:t>El protón y el núcleo</a:t>
            </a:r>
            <a:endParaRPr lang="es-CL" dirty="0"/>
          </a:p>
        </p:txBody>
      </p:sp>
      <p:sp>
        <p:nvSpPr>
          <p:cNvPr id="4" name="Rectangle 3"/>
          <p:cNvSpPr/>
          <p:nvPr/>
        </p:nvSpPr>
        <p:spPr>
          <a:xfrm>
            <a:off x="107504" y="488541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/>
              <a:t>Desde principios de 1900  ya se conocían dos características de los átomos: </a:t>
            </a:r>
            <a:r>
              <a:rPr lang="es-CL" b="1" dirty="0" smtClean="0"/>
              <a:t>que contienen electrones</a:t>
            </a:r>
            <a:r>
              <a:rPr lang="es-CL" dirty="0" smtClean="0"/>
              <a:t> y </a:t>
            </a:r>
            <a:r>
              <a:rPr lang="es-CL" b="1" dirty="0" smtClean="0"/>
              <a:t>que son eléctricamente neutros</a:t>
            </a:r>
            <a:r>
              <a:rPr lang="es-CL" dirty="0" smtClean="0"/>
              <a:t>. Para que un átomo sea neutro debe contener el mismo número de cargas positivas y negativas. </a:t>
            </a:r>
            <a:endParaRPr lang="es-C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" b="34041"/>
          <a:stretch/>
        </p:blipFill>
        <p:spPr bwMode="auto">
          <a:xfrm>
            <a:off x="1547664" y="1411870"/>
            <a:ext cx="319446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41" b="-1573"/>
          <a:stretch/>
        </p:blipFill>
        <p:spPr bwMode="auto">
          <a:xfrm>
            <a:off x="5091653" y="2222185"/>
            <a:ext cx="3313220" cy="183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00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614"/>
            <a:ext cx="9144000" cy="4141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7" y="1563638"/>
            <a:ext cx="828258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6683" y="450441"/>
            <a:ext cx="88706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600" dirty="0"/>
              <a:t>En </a:t>
            </a:r>
            <a:r>
              <a:rPr lang="es-CL" sz="1600" b="1" dirty="0"/>
              <a:t>1910</a:t>
            </a:r>
            <a:r>
              <a:rPr lang="es-CL" sz="1600" dirty="0"/>
              <a:t>, el físico neozelandés </a:t>
            </a:r>
            <a:r>
              <a:rPr lang="es-CL" sz="1600" b="1" dirty="0" err="1"/>
              <a:t>Ernest</a:t>
            </a:r>
            <a:r>
              <a:rPr lang="es-CL" sz="1600" b="1" dirty="0"/>
              <a:t> Rutherford</a:t>
            </a:r>
            <a:r>
              <a:rPr lang="es-CL" sz="1600" dirty="0" smtClean="0"/>
              <a:t>, </a:t>
            </a:r>
            <a:r>
              <a:rPr lang="es-CL" sz="1600" dirty="0"/>
              <a:t>quien estudió con </a:t>
            </a:r>
            <a:r>
              <a:rPr lang="es-CL" sz="1600" b="1" dirty="0"/>
              <a:t>Thomson</a:t>
            </a:r>
            <a:r>
              <a:rPr lang="es-CL" sz="1600" dirty="0"/>
              <a:t> en la Universidad de Cambridge, utilizó partículas a para demostrar la estructura de los átomos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-6100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L" sz="2800" b="1" dirty="0" smtClean="0"/>
              <a:t>El protón y el núcleo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6588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1510"/>
            <a:ext cx="3072361" cy="361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2114" y="4011910"/>
            <a:ext cx="85397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400" dirty="0" smtClean="0"/>
              <a:t> Esto  explica  por  qué  la  mayoría  de  las  partículas  a  atravesaron  la  lámina  de  oro  sufriendo  poca  o  ninguna  desviación.  Rutherford  propuso  que  las  cargas  positivas  de  los  átomos  estaban  concentradas  en  un  denso conglomerado central dentro del átomo, que llamó núcleo.</a:t>
            </a:r>
            <a:endParaRPr lang="es-CL" sz="1400" dirty="0"/>
          </a:p>
        </p:txBody>
      </p:sp>
      <p:sp>
        <p:nvSpPr>
          <p:cNvPr id="3" name="Rectangle 2"/>
          <p:cNvSpPr/>
          <p:nvPr/>
        </p:nvSpPr>
        <p:spPr>
          <a:xfrm>
            <a:off x="0" y="-2614"/>
            <a:ext cx="9144000" cy="4141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angle 4"/>
          <p:cNvSpPr/>
          <p:nvPr/>
        </p:nvSpPr>
        <p:spPr>
          <a:xfrm>
            <a:off x="2286000" y="-6100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L" sz="2800" b="1" dirty="0" smtClean="0"/>
              <a:t>El protón y el núcleo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0660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2380" y="678156"/>
            <a:ext cx="5154293" cy="353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2615"/>
            <a:ext cx="9144000" cy="537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Rectangle 1"/>
          <p:cNvSpPr/>
          <p:nvPr/>
        </p:nvSpPr>
        <p:spPr>
          <a:xfrm>
            <a:off x="4651913" y="725492"/>
            <a:ext cx="416855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600" dirty="0" smtClean="0"/>
              <a:t>El </a:t>
            </a:r>
            <a:r>
              <a:rPr lang="es-CL" sz="1600" dirty="0"/>
              <a:t>modelo de Rutherford de la </a:t>
            </a:r>
            <a:r>
              <a:rPr lang="es-CL" sz="1600" b="1" dirty="0"/>
              <a:t>estructura atómica dejaba un importante problema </a:t>
            </a:r>
            <a:r>
              <a:rPr lang="es-CL" sz="1600" dirty="0"/>
              <a:t>sin resolver. Se sabía que el </a:t>
            </a:r>
            <a:r>
              <a:rPr lang="es-CL" sz="1600" b="1" dirty="0"/>
              <a:t>hidrógeno</a:t>
            </a:r>
            <a:r>
              <a:rPr lang="es-CL" sz="1600" dirty="0"/>
              <a:t>, </a:t>
            </a:r>
            <a:r>
              <a:rPr lang="es-CL" sz="1600" b="1" dirty="0"/>
              <a:t>el átomo más sencillo, contiene sólo un protón</a:t>
            </a:r>
            <a:r>
              <a:rPr lang="es-CL" sz="1600" dirty="0"/>
              <a:t>, y que </a:t>
            </a:r>
            <a:r>
              <a:rPr lang="es-CL" sz="1600" b="1" dirty="0"/>
              <a:t>el átomo de helio contiene dos protones</a:t>
            </a:r>
            <a:r>
              <a:rPr lang="es-CL" sz="1600" dirty="0"/>
              <a:t>. Por lo tanto, la relación entre la masa de un átomo de helio y un átomo de hidrógeno debería ser 2:1. (</a:t>
            </a:r>
            <a:r>
              <a:rPr lang="es-CL" sz="1600" i="1" dirty="0"/>
              <a:t>Debido a que los electrones son mucho más ligeros que los protones, se puede ignorar su contribución a la masa atómica</a:t>
            </a:r>
            <a:r>
              <a:rPr lang="es-CL" sz="1600" dirty="0"/>
              <a:t>.)</a:t>
            </a:r>
          </a:p>
        </p:txBody>
      </p:sp>
      <p:sp>
        <p:nvSpPr>
          <p:cNvPr id="3" name="Rectangle 2"/>
          <p:cNvSpPr/>
          <p:nvPr/>
        </p:nvSpPr>
        <p:spPr>
          <a:xfrm>
            <a:off x="3757019" y="12019"/>
            <a:ext cx="1855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b="1" dirty="0" smtClean="0"/>
              <a:t>El Neutrón </a:t>
            </a:r>
            <a:endParaRPr lang="es-CL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2411760" y="4384465"/>
            <a:ext cx="4184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Sin embargo, en </a:t>
            </a:r>
            <a:r>
              <a:rPr lang="es-CL" b="1" dirty="0"/>
              <a:t>realidad la relación es 4:1</a:t>
            </a:r>
          </a:p>
        </p:txBody>
      </p:sp>
    </p:spTree>
    <p:extLst>
      <p:ext uri="{BB962C8B-B14F-4D97-AF65-F5344CB8AC3E}">
        <p14:creationId xmlns:p14="http://schemas.microsoft.com/office/powerpoint/2010/main" val="11214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54"/>
            <a:ext cx="5154293" cy="353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2615"/>
            <a:ext cx="9144000" cy="537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angle 2"/>
          <p:cNvSpPr/>
          <p:nvPr/>
        </p:nvSpPr>
        <p:spPr>
          <a:xfrm>
            <a:off x="3757019" y="12019"/>
            <a:ext cx="1855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b="1" dirty="0" smtClean="0"/>
              <a:t>El Neutrón </a:t>
            </a:r>
            <a:endParaRPr lang="es-CL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5356214" y="643789"/>
            <a:ext cx="346425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600" dirty="0"/>
              <a:t>James </a:t>
            </a:r>
            <a:r>
              <a:rPr lang="es-CL" sz="1600" b="1" dirty="0" smtClean="0"/>
              <a:t>Chadwick </a:t>
            </a:r>
            <a:r>
              <a:rPr lang="es-CL" sz="1600" dirty="0"/>
              <a:t>probó en </a:t>
            </a:r>
            <a:r>
              <a:rPr lang="es-CL" sz="1600" dirty="0" smtClean="0"/>
              <a:t>1932</a:t>
            </a:r>
            <a:r>
              <a:rPr lang="es-CL" sz="1600" dirty="0"/>
              <a:t> </a:t>
            </a:r>
            <a:r>
              <a:rPr lang="es-CL" sz="1600" dirty="0" smtClean="0"/>
              <a:t> </a:t>
            </a:r>
            <a:r>
              <a:rPr lang="es-CL" sz="1600" dirty="0"/>
              <a:t>Chadwick </a:t>
            </a:r>
            <a:r>
              <a:rPr lang="es-CL" sz="1600" dirty="0" smtClean="0"/>
              <a:t>que el </a:t>
            </a:r>
            <a:r>
              <a:rPr lang="es-CL" sz="1600" b="1" dirty="0" smtClean="0"/>
              <a:t>bombardear </a:t>
            </a:r>
            <a:r>
              <a:rPr lang="es-CL" sz="1600" b="1" dirty="0"/>
              <a:t>una </a:t>
            </a:r>
            <a:r>
              <a:rPr lang="es-CL" sz="1600" b="1" dirty="0" smtClean="0"/>
              <a:t>delgada </a:t>
            </a:r>
            <a:r>
              <a:rPr lang="es-CL" sz="1600" b="1" dirty="0"/>
              <a:t>lámina de berilio con partículas </a:t>
            </a:r>
            <a:r>
              <a:rPr lang="es-CL" sz="1600" b="1" dirty="0" smtClean="0"/>
              <a:t>alfa,</a:t>
            </a:r>
            <a:r>
              <a:rPr lang="es-CL" sz="1600" dirty="0" smtClean="0"/>
              <a:t> </a:t>
            </a:r>
            <a:r>
              <a:rPr lang="es-CL" sz="1600" dirty="0"/>
              <a:t>el metal </a:t>
            </a:r>
            <a:r>
              <a:rPr lang="es-CL" sz="1600" b="1" dirty="0" smtClean="0"/>
              <a:t>emitía </a:t>
            </a:r>
            <a:r>
              <a:rPr lang="es-CL" sz="1600" b="1" dirty="0"/>
              <a:t>una radiación de muy alta energía</a:t>
            </a:r>
            <a:r>
              <a:rPr lang="es-CL" sz="1600" dirty="0"/>
              <a:t>, similar a los rayos </a:t>
            </a:r>
            <a:r>
              <a:rPr lang="es-CL" sz="1600" dirty="0" smtClean="0"/>
              <a:t>gama. </a:t>
            </a:r>
            <a:r>
              <a:rPr lang="es-CL" sz="1600" dirty="0"/>
              <a:t>Experimentos posteriores demostraron </a:t>
            </a:r>
            <a:r>
              <a:rPr lang="es-CL" sz="1600" b="1" dirty="0"/>
              <a:t>que esos rayos en realidad constan de un tercer tipo de partículas subatómicas, que Chadwick llamó neutrones </a:t>
            </a:r>
            <a:r>
              <a:rPr lang="es-CL" sz="1600" dirty="0"/>
              <a:t>, </a:t>
            </a:r>
            <a:r>
              <a:rPr lang="es-CL" sz="1600" dirty="0" smtClean="0"/>
              <a:t>debido </a:t>
            </a:r>
            <a:r>
              <a:rPr lang="es-CL" sz="1600" dirty="0"/>
              <a:t>a que se demostró que eran partículas eléctricamente neutras con una masa ligera-mente mayor que la masa de los protones</a:t>
            </a:r>
          </a:p>
        </p:txBody>
      </p:sp>
    </p:spTree>
    <p:extLst>
      <p:ext uri="{BB962C8B-B14F-4D97-AF65-F5344CB8AC3E}">
        <p14:creationId xmlns:p14="http://schemas.microsoft.com/office/powerpoint/2010/main" val="51423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44932"/>
            <a:ext cx="8337049" cy="177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36086" y="239571"/>
            <a:ext cx="586998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L" sz="2400" b="1" dirty="0" smtClean="0"/>
              <a:t>Tema 1: Disoluciones Químicas</a:t>
            </a:r>
          </a:p>
        </p:txBody>
      </p:sp>
      <p:sp>
        <p:nvSpPr>
          <p:cNvPr id="5" name="Rectangle 4"/>
          <p:cNvSpPr/>
          <p:nvPr/>
        </p:nvSpPr>
        <p:spPr>
          <a:xfrm>
            <a:off x="379657" y="2517215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 smtClean="0"/>
              <a:t>Una  </a:t>
            </a:r>
            <a:r>
              <a:rPr lang="es-CL" b="1" dirty="0" smtClean="0">
                <a:solidFill>
                  <a:srgbClr val="FF0000"/>
                </a:solidFill>
              </a:rPr>
              <a:t>sustancia</a:t>
            </a:r>
            <a:r>
              <a:rPr lang="es-CL" dirty="0" smtClean="0"/>
              <a:t>  es  una  forma  de  materia  que  tiene  composición  definida  (constante)  y  propiedades  distintivas.  Son  ejemplos  de  ello  el  </a:t>
            </a:r>
            <a:r>
              <a:rPr lang="es-CL" b="1" dirty="0" smtClean="0"/>
              <a:t>agua</a:t>
            </a:r>
            <a:r>
              <a:rPr lang="es-CL" dirty="0" smtClean="0"/>
              <a:t>,  el  </a:t>
            </a:r>
            <a:r>
              <a:rPr lang="es-CL" b="1" dirty="0" smtClean="0"/>
              <a:t>amoniaco</a:t>
            </a:r>
            <a:r>
              <a:rPr lang="es-CL" dirty="0" smtClean="0"/>
              <a:t>,  el  azúcar  de  mesa  (</a:t>
            </a:r>
            <a:r>
              <a:rPr lang="es-CL" b="1" dirty="0" smtClean="0"/>
              <a:t>sacarosa</a:t>
            </a:r>
            <a:r>
              <a:rPr lang="es-CL" dirty="0" smtClean="0"/>
              <a:t>),  el  </a:t>
            </a:r>
            <a:r>
              <a:rPr lang="es-CL" b="1" dirty="0" smtClean="0"/>
              <a:t>oro</a:t>
            </a:r>
            <a:r>
              <a:rPr lang="es-CL" dirty="0" smtClean="0"/>
              <a:t>  y  el  </a:t>
            </a:r>
            <a:r>
              <a:rPr lang="es-CL" b="1" dirty="0" smtClean="0"/>
              <a:t>oxígeno</a:t>
            </a:r>
            <a:r>
              <a:rPr lang="es-CL" dirty="0" smtClean="0"/>
              <a:t>. </a:t>
            </a:r>
            <a:endParaRPr lang="es-CL" dirty="0"/>
          </a:p>
        </p:txBody>
      </p:sp>
      <p:sp>
        <p:nvSpPr>
          <p:cNvPr id="6" name="Rectangle 5"/>
          <p:cNvSpPr/>
          <p:nvPr/>
        </p:nvSpPr>
        <p:spPr>
          <a:xfrm>
            <a:off x="368417" y="3827833"/>
            <a:ext cx="82313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/>
              <a:t>Una </a:t>
            </a:r>
            <a:r>
              <a:rPr lang="es-CL" b="1" dirty="0">
                <a:solidFill>
                  <a:srgbClr val="FF0000"/>
                </a:solidFill>
              </a:rPr>
              <a:t>mezcla</a:t>
            </a:r>
            <a:r>
              <a:rPr lang="es-CL" dirty="0"/>
              <a:t> es una </a:t>
            </a:r>
            <a:r>
              <a:rPr lang="es-CL" b="1" dirty="0"/>
              <a:t>combinación de dos o más sustancias</a:t>
            </a:r>
            <a:r>
              <a:rPr lang="es-CL" dirty="0"/>
              <a:t> en la que éstas conservan sus propiedades distintivas</a:t>
            </a:r>
            <a:r>
              <a:rPr lang="es-CL" dirty="0" smtClean="0"/>
              <a:t>. Algunos </a:t>
            </a:r>
            <a:r>
              <a:rPr lang="es-CL" dirty="0"/>
              <a:t>ejemplos familiares son el </a:t>
            </a:r>
            <a:r>
              <a:rPr lang="es-CL" b="1" dirty="0"/>
              <a:t>aire</a:t>
            </a:r>
            <a:r>
              <a:rPr lang="es-CL" dirty="0"/>
              <a:t>, las </a:t>
            </a:r>
            <a:r>
              <a:rPr lang="es-CL" b="1" dirty="0"/>
              <a:t>bebidas gaseosas</a:t>
            </a:r>
            <a:r>
              <a:rPr lang="es-CL" dirty="0"/>
              <a:t>, la </a:t>
            </a:r>
            <a:r>
              <a:rPr lang="es-CL" b="1" dirty="0"/>
              <a:t>leche</a:t>
            </a:r>
            <a:r>
              <a:rPr lang="es-CL" dirty="0"/>
              <a:t> y el </a:t>
            </a:r>
            <a:r>
              <a:rPr lang="es-CL" b="1" dirty="0"/>
              <a:t>cemento</a:t>
            </a:r>
          </a:p>
        </p:txBody>
      </p:sp>
    </p:spTree>
    <p:extLst>
      <p:ext uri="{BB962C8B-B14F-4D97-AF65-F5344CB8AC3E}">
        <p14:creationId xmlns:p14="http://schemas.microsoft.com/office/powerpoint/2010/main" val="131064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" y="627534"/>
            <a:ext cx="9169400" cy="343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80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>
            <a:off x="179512" y="195486"/>
            <a:ext cx="8784976" cy="5581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3"/>
          <p:cNvSpPr/>
          <p:nvPr/>
        </p:nvSpPr>
        <p:spPr>
          <a:xfrm>
            <a:off x="179512" y="19548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800" b="1" dirty="0" smtClean="0">
                <a:latin typeface="+mj-lt"/>
              </a:rPr>
              <a:t>¿Qué es </a:t>
            </a:r>
            <a:r>
              <a:rPr lang="es-ES" sz="2800" b="1" dirty="0">
                <a:latin typeface="+mj-lt"/>
              </a:rPr>
              <a:t>la </a:t>
            </a:r>
            <a:r>
              <a:rPr lang="es-ES" sz="2800" b="1" dirty="0" smtClean="0">
                <a:latin typeface="+mj-lt"/>
              </a:rPr>
              <a:t>Química? </a:t>
            </a:r>
          </a:p>
          <a:p>
            <a:endParaRPr lang="es-ES" sz="2000" dirty="0">
              <a:latin typeface="+mj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79512" y="1001045"/>
            <a:ext cx="3744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La </a:t>
            </a:r>
            <a:r>
              <a:rPr lang="es-ES" b="1" dirty="0" smtClean="0"/>
              <a:t>Química</a:t>
            </a:r>
            <a:r>
              <a:rPr lang="es-ES" dirty="0" smtClean="0"/>
              <a:t> es la </a:t>
            </a:r>
            <a:r>
              <a:rPr lang="es-ES" b="1" dirty="0" smtClean="0"/>
              <a:t>Ciencia experimental</a:t>
            </a:r>
            <a:r>
              <a:rPr lang="es-ES" dirty="0" smtClean="0"/>
              <a:t> que tiene por objeto el </a:t>
            </a:r>
            <a:r>
              <a:rPr lang="es-ES" b="1" dirty="0" smtClean="0"/>
              <a:t>estudio de la materia</a:t>
            </a:r>
            <a:r>
              <a:rPr lang="es-ES" dirty="0" smtClean="0"/>
              <a:t>, de sus </a:t>
            </a:r>
            <a:r>
              <a:rPr lang="es-ES" b="1" dirty="0" smtClean="0"/>
              <a:t>propiedades y de sus cambios de naturaleza</a:t>
            </a:r>
            <a:r>
              <a:rPr lang="es-E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442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523"/>
            <a:ext cx="5040560" cy="508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59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691680" y="267494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smtClean="0">
                <a:solidFill>
                  <a:srgbClr val="034EA3"/>
                </a:solidFill>
                <a:latin typeface="TimesLTStd-Bold"/>
              </a:rPr>
              <a:t>Número atómico, número de masa e isótopos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251520" y="3527178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+mj-lt"/>
              </a:rPr>
              <a:t>El </a:t>
            </a:r>
            <a:r>
              <a:rPr lang="es-ES" b="1" i="1" dirty="0" smtClean="0">
                <a:latin typeface="+mj-lt"/>
              </a:rPr>
              <a:t>número atómico </a:t>
            </a:r>
            <a:r>
              <a:rPr lang="es-ES" b="1" dirty="0" smtClean="0">
                <a:latin typeface="+mj-lt"/>
              </a:rPr>
              <a:t>(</a:t>
            </a:r>
            <a:r>
              <a:rPr lang="es-ES" b="1" i="1" dirty="0" smtClean="0">
                <a:latin typeface="+mj-lt"/>
              </a:rPr>
              <a:t>Z</a:t>
            </a:r>
            <a:r>
              <a:rPr lang="es-ES" b="1" dirty="0" smtClean="0">
                <a:latin typeface="+mj-lt"/>
              </a:rPr>
              <a:t>) </a:t>
            </a:r>
            <a:r>
              <a:rPr lang="es-ES" dirty="0" smtClean="0">
                <a:latin typeface="+mj-lt"/>
              </a:rPr>
              <a:t>es </a:t>
            </a:r>
            <a:r>
              <a:rPr lang="es-ES" i="1" dirty="0" smtClean="0">
                <a:latin typeface="+mj-lt"/>
              </a:rPr>
              <a:t>el numero de protones en el núcleo del átomo de un </a:t>
            </a:r>
            <a:r>
              <a:rPr lang="en-US" i="1" dirty="0" err="1" smtClean="0">
                <a:latin typeface="+mj-lt"/>
              </a:rPr>
              <a:t>elemento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84475" y="697007"/>
            <a:ext cx="48605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El </a:t>
            </a:r>
            <a:r>
              <a:rPr lang="es-ES" b="1" i="1" dirty="0"/>
              <a:t>número de masa </a:t>
            </a:r>
            <a:r>
              <a:rPr lang="es-ES" b="1" dirty="0"/>
              <a:t>(</a:t>
            </a:r>
            <a:r>
              <a:rPr lang="es-ES" b="1" i="1" dirty="0"/>
              <a:t>A</a:t>
            </a:r>
            <a:r>
              <a:rPr lang="es-ES" b="1" dirty="0"/>
              <a:t>) </a:t>
            </a:r>
            <a:r>
              <a:rPr lang="es-ES" dirty="0"/>
              <a:t>es </a:t>
            </a:r>
            <a:r>
              <a:rPr lang="es-ES" i="1" dirty="0"/>
              <a:t>el numero total de neutrones y protones presentes en el</a:t>
            </a:r>
          </a:p>
          <a:p>
            <a:r>
              <a:rPr lang="es-CL" i="1" dirty="0" smtClean="0"/>
              <a:t>núcleo</a:t>
            </a:r>
            <a:r>
              <a:rPr lang="en-US" i="1" dirty="0" smtClean="0"/>
              <a:t> </a:t>
            </a:r>
            <a:r>
              <a:rPr lang="en-US" i="1" dirty="0"/>
              <a:t>de un </a:t>
            </a:r>
            <a:r>
              <a:rPr lang="en-US" i="1" dirty="0" smtClean="0"/>
              <a:t>á</a:t>
            </a:r>
            <a:r>
              <a:rPr lang="es-CL" i="1" dirty="0" smtClean="0"/>
              <a:t>tomo</a:t>
            </a:r>
            <a:r>
              <a:rPr lang="en-US" i="1" dirty="0" smtClean="0"/>
              <a:t> </a:t>
            </a:r>
            <a:r>
              <a:rPr lang="en-US" i="1" dirty="0"/>
              <a:t>de un </a:t>
            </a:r>
            <a:r>
              <a:rPr lang="es-CL" i="1" dirty="0" smtClean="0"/>
              <a:t>elemento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Rectángulo 6"/>
          <p:cNvSpPr/>
          <p:nvPr/>
        </p:nvSpPr>
        <p:spPr>
          <a:xfrm>
            <a:off x="6372200" y="1460924"/>
            <a:ext cx="24482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El </a:t>
            </a:r>
            <a:r>
              <a:rPr lang="es-ES" b="1" dirty="0"/>
              <a:t>número de neutrones </a:t>
            </a:r>
            <a:r>
              <a:rPr lang="es-ES" dirty="0"/>
              <a:t>en un átomo es igual a la </a:t>
            </a:r>
            <a:r>
              <a:rPr lang="es-ES" b="1" dirty="0"/>
              <a:t>diferencia entre el número de masa y</a:t>
            </a:r>
          </a:p>
          <a:p>
            <a:pPr algn="just"/>
            <a:r>
              <a:rPr lang="es-ES" b="1" dirty="0"/>
              <a:t>el número atómico</a:t>
            </a:r>
            <a:r>
              <a:rPr lang="es-ES" dirty="0"/>
              <a:t>, o (A -</a:t>
            </a:r>
            <a:r>
              <a:rPr lang="es-ES" dirty="0" smtClean="0"/>
              <a:t> </a:t>
            </a:r>
            <a:r>
              <a:rPr lang="es-ES" dirty="0"/>
              <a:t>Z).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407" y="1862447"/>
            <a:ext cx="3960073" cy="127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915566"/>
            <a:ext cx="4752528" cy="24996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52605" t="63012" r="31138" b="17135"/>
          <a:stretch/>
        </p:blipFill>
        <p:spPr>
          <a:xfrm>
            <a:off x="2267744" y="3187035"/>
            <a:ext cx="1512168" cy="4564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68562" t="65778" r="15181" b="18031"/>
          <a:stretch/>
        </p:blipFill>
        <p:spPr>
          <a:xfrm>
            <a:off x="3887924" y="3271219"/>
            <a:ext cx="1512168" cy="37221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81841" t="65778" r="1902" b="18031"/>
          <a:stretch/>
        </p:blipFill>
        <p:spPr>
          <a:xfrm>
            <a:off x="5520230" y="3271219"/>
            <a:ext cx="1512168" cy="37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99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04664" y="604109"/>
            <a:ext cx="84786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Un </a:t>
            </a:r>
            <a:r>
              <a:rPr lang="es-ES" b="1" dirty="0" smtClean="0"/>
              <a:t>metal</a:t>
            </a:r>
            <a:r>
              <a:rPr lang="es-ES" dirty="0" smtClean="0"/>
              <a:t> </a:t>
            </a:r>
            <a:r>
              <a:rPr lang="es-ES" dirty="0"/>
              <a:t>es un </a:t>
            </a:r>
            <a:r>
              <a:rPr lang="es-ES" b="1" dirty="0"/>
              <a:t>buen conductor del calor y la electricidad</a:t>
            </a:r>
            <a:r>
              <a:rPr lang="es-ES" dirty="0"/>
              <a:t>, en tanto que un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no metal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i="1" dirty="0" smtClean="0"/>
              <a:t>generalmente</a:t>
            </a:r>
            <a:r>
              <a:rPr lang="es-ES" dirty="0" smtClean="0"/>
              <a:t> 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es mal conductor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del calor y la 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electricidad.</a:t>
            </a:r>
          </a:p>
          <a:p>
            <a:endParaRPr lang="es-ES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ES" dirty="0" smtClean="0"/>
              <a:t>Un </a:t>
            </a:r>
            <a:r>
              <a:rPr lang="es-ES" b="1" dirty="0">
                <a:solidFill>
                  <a:schemeClr val="accent4">
                    <a:lumMod val="50000"/>
                  </a:schemeClr>
                </a:solidFill>
              </a:rPr>
              <a:t>metaloide</a:t>
            </a:r>
            <a:r>
              <a:rPr lang="es-ES" dirty="0"/>
              <a:t> presenta </a:t>
            </a:r>
            <a:r>
              <a:rPr lang="es-ES" b="1" dirty="0" smtClean="0">
                <a:solidFill>
                  <a:schemeClr val="accent4">
                    <a:lumMod val="50000"/>
                  </a:schemeClr>
                </a:solidFill>
              </a:rPr>
              <a:t>propiedades intermedias </a:t>
            </a:r>
            <a:r>
              <a:rPr lang="es-ES" dirty="0"/>
              <a:t>entre los metales y los no metales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2615"/>
            <a:ext cx="9144000" cy="537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Rectángulo 1"/>
          <p:cNvSpPr/>
          <p:nvPr/>
        </p:nvSpPr>
        <p:spPr>
          <a:xfrm>
            <a:off x="2483768" y="66256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/>
              <a:t>Metales</a:t>
            </a:r>
            <a:r>
              <a:rPr lang="es-ES" sz="2000" b="1" dirty="0"/>
              <a:t>, no metales y </a:t>
            </a:r>
            <a:r>
              <a:rPr lang="es-ES" sz="2000" b="1" dirty="0" smtClean="0"/>
              <a:t>metaloides </a:t>
            </a:r>
            <a:endParaRPr lang="en-US" sz="20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b="34491"/>
          <a:stretch/>
        </p:blipFill>
        <p:spPr>
          <a:xfrm>
            <a:off x="1411768" y="1921229"/>
            <a:ext cx="7471584" cy="309634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4942" t="70313" r="79242"/>
          <a:stretch/>
        </p:blipFill>
        <p:spPr>
          <a:xfrm>
            <a:off x="32215" y="2871076"/>
            <a:ext cx="1807576" cy="21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2" y="-24712"/>
            <a:ext cx="3733133" cy="544203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9190" t="9718" r="2163" b="10618"/>
          <a:stretch/>
        </p:blipFill>
        <p:spPr>
          <a:xfrm>
            <a:off x="3527376" y="699542"/>
            <a:ext cx="561662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00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1520" y="644001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solidFill>
                  <a:srgbClr val="000000"/>
                </a:solidFill>
                <a:latin typeface="TimesLTStd-Roman"/>
              </a:rPr>
              <a:t>Una </a:t>
            </a:r>
            <a:r>
              <a:rPr lang="es-ES" sz="1600" b="1" i="1" dirty="0" smtClean="0">
                <a:solidFill>
                  <a:srgbClr val="000000"/>
                </a:solidFill>
                <a:latin typeface="TimesLTStd-BoldItalic"/>
              </a:rPr>
              <a:t>molécula </a:t>
            </a:r>
            <a:r>
              <a:rPr lang="es-ES" sz="1600" dirty="0" smtClean="0">
                <a:solidFill>
                  <a:srgbClr val="000000"/>
                </a:solidFill>
                <a:latin typeface="TimesLTStd-Roman"/>
              </a:rPr>
              <a:t>es un </a:t>
            </a:r>
            <a:r>
              <a:rPr lang="es-ES" sz="1600" b="1" i="1" dirty="0" smtClean="0">
                <a:solidFill>
                  <a:srgbClr val="000000"/>
                </a:solidFill>
                <a:latin typeface="TimesLTStd-Italic"/>
              </a:rPr>
              <a:t>agregado de, por lo menos, dos átomos </a:t>
            </a:r>
            <a:r>
              <a:rPr lang="es-ES" sz="1600" i="1" dirty="0" smtClean="0">
                <a:solidFill>
                  <a:srgbClr val="000000"/>
                </a:solidFill>
                <a:latin typeface="TimesLTStd-Italic"/>
              </a:rPr>
              <a:t>en una colocación definida que se mantienen unidos a través de fuerzas químicas </a:t>
            </a:r>
            <a:r>
              <a:rPr lang="es-ES" sz="1600" dirty="0" smtClean="0">
                <a:solidFill>
                  <a:srgbClr val="000000"/>
                </a:solidFill>
                <a:latin typeface="TimesLTStd-Roman"/>
              </a:rPr>
              <a:t>(también llamadas </a:t>
            </a:r>
            <a:r>
              <a:rPr lang="es-ES" sz="1600" i="1" dirty="0" smtClean="0">
                <a:solidFill>
                  <a:srgbClr val="000000"/>
                </a:solidFill>
                <a:latin typeface="TimesLTStd-Italic"/>
              </a:rPr>
              <a:t>enlaces químicos</a:t>
            </a:r>
            <a:r>
              <a:rPr lang="en-US" sz="1600" dirty="0" smtClean="0">
                <a:solidFill>
                  <a:srgbClr val="000000"/>
                </a:solidFill>
                <a:latin typeface="TimesLTStd-Roman"/>
              </a:rPr>
              <a:t>).</a:t>
            </a:r>
            <a:endParaRPr lang="en-US" sz="1600" dirty="0"/>
          </a:p>
        </p:txBody>
      </p:sp>
      <p:sp>
        <p:nvSpPr>
          <p:cNvPr id="5" name="Rectangle 3"/>
          <p:cNvSpPr/>
          <p:nvPr/>
        </p:nvSpPr>
        <p:spPr>
          <a:xfrm>
            <a:off x="0" y="-2615"/>
            <a:ext cx="9144000" cy="537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/>
          <p:cNvSpPr txBox="1"/>
          <p:nvPr/>
        </p:nvSpPr>
        <p:spPr>
          <a:xfrm>
            <a:off x="3239852" y="81645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Átomos y moléculas</a:t>
            </a:r>
            <a:endParaRPr lang="en-US" b="1" dirty="0"/>
          </a:p>
        </p:txBody>
      </p:sp>
      <p:sp>
        <p:nvSpPr>
          <p:cNvPr id="8" name="Rectángulo 7"/>
          <p:cNvSpPr/>
          <p:nvPr/>
        </p:nvSpPr>
        <p:spPr>
          <a:xfrm>
            <a:off x="251520" y="1882170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LTStd-Roman"/>
              </a:rPr>
              <a:t>Se dice que la </a:t>
            </a:r>
            <a:r>
              <a:rPr lang="en-US" dirty="0" err="1">
                <a:latin typeface="TimesLTStd-Roman"/>
              </a:rPr>
              <a:t>molécula</a:t>
            </a:r>
            <a:r>
              <a:rPr lang="en-US" dirty="0">
                <a:latin typeface="TimesLTStd-Roman"/>
              </a:rPr>
              <a:t> de </a:t>
            </a:r>
            <a:r>
              <a:rPr lang="en-US" dirty="0" err="1">
                <a:latin typeface="TimesLTStd-Roman"/>
              </a:rPr>
              <a:t>hidrógeno</a:t>
            </a:r>
            <a:r>
              <a:rPr lang="en-US" dirty="0">
                <a:latin typeface="TimesLTStd-Roman"/>
              </a:rPr>
              <a:t>, </a:t>
            </a:r>
            <a:r>
              <a:rPr lang="en-US" dirty="0" err="1">
                <a:latin typeface="TimesLTStd-Roman"/>
              </a:rPr>
              <a:t>representada</a:t>
            </a:r>
            <a:r>
              <a:rPr lang="en-US" dirty="0">
                <a:latin typeface="TimesLTStd-Roman"/>
              </a:rPr>
              <a:t> </a:t>
            </a:r>
            <a:r>
              <a:rPr lang="en-US" dirty="0" err="1">
                <a:latin typeface="TimesLTStd-Roman"/>
              </a:rPr>
              <a:t>por</a:t>
            </a:r>
            <a:r>
              <a:rPr lang="en-US" dirty="0">
                <a:latin typeface="TimesLTStd-Roman"/>
              </a:rPr>
              <a:t> H</a:t>
            </a:r>
            <a:r>
              <a:rPr lang="en-US" sz="800" dirty="0">
                <a:latin typeface="TimesLTStd-Roman"/>
              </a:rPr>
              <a:t>2</a:t>
            </a:r>
            <a:r>
              <a:rPr lang="en-US" dirty="0">
                <a:latin typeface="TimesLTStd-Roman"/>
              </a:rPr>
              <a:t>, </a:t>
            </a:r>
            <a:r>
              <a:rPr lang="en-US" dirty="0" err="1">
                <a:latin typeface="TimesLTStd-Roman"/>
              </a:rPr>
              <a:t>es</a:t>
            </a:r>
            <a:r>
              <a:rPr lang="en-US" dirty="0">
                <a:latin typeface="TimesLTStd-Roman"/>
              </a:rPr>
              <a:t> </a:t>
            </a:r>
            <a:r>
              <a:rPr lang="en-US" dirty="0" err="1">
                <a:latin typeface="TimesLTStd-Roman"/>
              </a:rPr>
              <a:t>una</a:t>
            </a:r>
            <a:r>
              <a:rPr lang="en-US" dirty="0">
                <a:latin typeface="TimesLTStd-Roman"/>
              </a:rPr>
              <a:t> </a:t>
            </a:r>
            <a:r>
              <a:rPr lang="en-US" b="1" i="1" dirty="0" err="1">
                <a:latin typeface="TimesLTStd-BoldItalic"/>
              </a:rPr>
              <a:t>molécula</a:t>
            </a:r>
            <a:r>
              <a:rPr lang="en-US" b="1" i="1" dirty="0">
                <a:latin typeface="TimesLTStd-BoldItalic"/>
              </a:rPr>
              <a:t> </a:t>
            </a:r>
            <a:r>
              <a:rPr lang="en-US" b="1" i="1" dirty="0" err="1" smtClean="0">
                <a:latin typeface="TimesLTStd-BoldItalic"/>
              </a:rPr>
              <a:t>diatómica</a:t>
            </a:r>
            <a:r>
              <a:rPr lang="en-US" b="1" i="1" dirty="0" smtClean="0">
                <a:latin typeface="TimesLTStd-BoldItalic"/>
              </a:rPr>
              <a:t> </a:t>
            </a:r>
            <a:r>
              <a:rPr lang="en-US" dirty="0" err="1" smtClean="0">
                <a:latin typeface="TimesLTStd-Roman"/>
              </a:rPr>
              <a:t>porque</a:t>
            </a:r>
            <a:r>
              <a:rPr lang="en-US" dirty="0" smtClean="0">
                <a:latin typeface="TimesLTStd-Roman"/>
              </a:rPr>
              <a:t> </a:t>
            </a:r>
            <a:r>
              <a:rPr lang="en-US" i="1" dirty="0" err="1">
                <a:latin typeface="TimesLTStd-Italic"/>
              </a:rPr>
              <a:t>contiene</a:t>
            </a:r>
            <a:r>
              <a:rPr lang="en-US" i="1" dirty="0">
                <a:latin typeface="TimesLTStd-Italic"/>
              </a:rPr>
              <a:t> solo dos </a:t>
            </a:r>
            <a:r>
              <a:rPr lang="en-US" i="1" dirty="0" err="1">
                <a:latin typeface="TimesLTStd-Italic"/>
              </a:rPr>
              <a:t>atomos</a:t>
            </a:r>
            <a:r>
              <a:rPr lang="en-US" dirty="0">
                <a:latin typeface="TimesLTStd-Roman"/>
              </a:rPr>
              <a:t>. </a:t>
            </a:r>
            <a:r>
              <a:rPr lang="en-US" dirty="0" err="1">
                <a:latin typeface="TimesLTStd-Roman"/>
              </a:rPr>
              <a:t>Otros</a:t>
            </a:r>
            <a:r>
              <a:rPr lang="en-US" dirty="0">
                <a:latin typeface="TimesLTStd-Roman"/>
              </a:rPr>
              <a:t> </a:t>
            </a:r>
            <a:r>
              <a:rPr lang="en-US" dirty="0" err="1">
                <a:latin typeface="TimesLTStd-Roman"/>
              </a:rPr>
              <a:t>elementos</a:t>
            </a:r>
            <a:r>
              <a:rPr lang="en-US" dirty="0">
                <a:latin typeface="TimesLTStd-Roman"/>
              </a:rPr>
              <a:t> que </a:t>
            </a:r>
            <a:r>
              <a:rPr lang="en-US" dirty="0" err="1" smtClean="0">
                <a:latin typeface="TimesLTStd-Roman"/>
              </a:rPr>
              <a:t>existen</a:t>
            </a:r>
            <a:r>
              <a:rPr lang="en-US" dirty="0" smtClean="0">
                <a:latin typeface="TimesLTStd-Roman"/>
              </a:rPr>
              <a:t> </a:t>
            </a:r>
            <a:r>
              <a:rPr lang="en-US" dirty="0" err="1" smtClean="0">
                <a:latin typeface="TimesLTStd-Roman"/>
              </a:rPr>
              <a:t>normalmente</a:t>
            </a:r>
            <a:r>
              <a:rPr lang="en-US" dirty="0" smtClean="0">
                <a:latin typeface="TimesLTStd-Roman"/>
              </a:rPr>
              <a:t> </a:t>
            </a:r>
            <a:r>
              <a:rPr lang="en-US" dirty="0" err="1" smtClean="0">
                <a:latin typeface="TimesLTStd-Roman"/>
              </a:rPr>
              <a:t>como</a:t>
            </a:r>
            <a:r>
              <a:rPr lang="en-US" dirty="0" smtClean="0">
                <a:latin typeface="TimesLTStd-Roman"/>
              </a:rPr>
              <a:t> </a:t>
            </a:r>
            <a:r>
              <a:rPr lang="es-ES" dirty="0" smtClean="0">
                <a:latin typeface="TimesLTStd-Roman"/>
              </a:rPr>
              <a:t>moléculas </a:t>
            </a:r>
            <a:r>
              <a:rPr lang="es-ES" dirty="0" err="1">
                <a:latin typeface="TimesLTStd-Roman"/>
              </a:rPr>
              <a:t>diatómicas</a:t>
            </a:r>
            <a:r>
              <a:rPr lang="es-ES" dirty="0">
                <a:latin typeface="TimesLTStd-Roman"/>
              </a:rPr>
              <a:t> </a:t>
            </a:r>
            <a:r>
              <a:rPr lang="es-ES" dirty="0" smtClean="0">
                <a:latin typeface="TimesLTStd-Roman"/>
              </a:rPr>
              <a:t>son:</a:t>
            </a:r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3563888" y="132522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err="1" smtClean="0"/>
              <a:t>H</a:t>
            </a:r>
            <a:r>
              <a:rPr lang="es-CL" sz="2800" b="1" dirty="0" err="1" smtClean="0">
                <a:solidFill>
                  <a:schemeClr val="accent4">
                    <a:lumMod val="50000"/>
                  </a:schemeClr>
                </a:solidFill>
              </a:rPr>
              <a:t>Cl</a:t>
            </a:r>
            <a:r>
              <a:rPr lang="es-CL" sz="28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s-CL" sz="2800" b="1" dirty="0" smtClean="0"/>
              <a:t>C</a:t>
            </a:r>
            <a:r>
              <a:rPr lang="es-CL" sz="2800" b="1" dirty="0" smtClean="0">
                <a:solidFill>
                  <a:schemeClr val="accent4">
                    <a:lumMod val="50000"/>
                  </a:schemeClr>
                </a:solidFill>
              </a:rPr>
              <a:t>H</a:t>
            </a:r>
            <a:r>
              <a:rPr lang="es-CL" sz="2800" b="1" baseline="-25000" dirty="0" smtClean="0">
                <a:solidFill>
                  <a:schemeClr val="accent4">
                    <a:lumMod val="50000"/>
                  </a:schemeClr>
                </a:solidFill>
              </a:rPr>
              <a:t>4</a:t>
            </a:r>
            <a:endParaRPr lang="en-US" sz="2800" b="1" baseline="-25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51520" y="2866517"/>
            <a:ext cx="230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TimesLTStd-Roman"/>
              </a:rPr>
              <a:t>Nitrógeno </a:t>
            </a:r>
            <a:r>
              <a:rPr lang="es-ES" sz="2400" dirty="0">
                <a:latin typeface="TimesLTStd-Roman"/>
              </a:rPr>
              <a:t>(N</a:t>
            </a:r>
            <a:r>
              <a:rPr lang="es-ES" sz="1000" dirty="0">
                <a:latin typeface="TimesLTStd-Roman"/>
              </a:rPr>
              <a:t>2</a:t>
            </a:r>
            <a:r>
              <a:rPr lang="es-ES" sz="2400" dirty="0">
                <a:latin typeface="TimesLTStd-Roman"/>
              </a:rPr>
              <a:t>) </a:t>
            </a:r>
            <a:endParaRPr lang="es-ES" sz="2400" dirty="0" smtClean="0">
              <a:latin typeface="TimesLTStd-Roman"/>
            </a:endParaRPr>
          </a:p>
          <a:p>
            <a:r>
              <a:rPr lang="es-ES" sz="2400" dirty="0" smtClean="0">
                <a:latin typeface="TimesLTStd-Roman"/>
              </a:rPr>
              <a:t>Oxígeno </a:t>
            </a:r>
            <a:r>
              <a:rPr lang="es-ES" sz="2400" dirty="0">
                <a:latin typeface="TimesLTStd-Roman"/>
              </a:rPr>
              <a:t>(O</a:t>
            </a:r>
            <a:r>
              <a:rPr lang="es-ES" sz="1000" dirty="0">
                <a:latin typeface="TimesLTStd-Roman"/>
              </a:rPr>
              <a:t>2</a:t>
            </a:r>
            <a:r>
              <a:rPr lang="es-ES" sz="2400" dirty="0" smtClean="0">
                <a:latin typeface="TimesLTStd-Roman"/>
              </a:rPr>
              <a:t>)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652120" y="2643286"/>
            <a:ext cx="25202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latin typeface="TimesLTStd-Roman"/>
              </a:rPr>
              <a:t>Elementos del grupo 7A: </a:t>
            </a:r>
          </a:p>
          <a:p>
            <a:r>
              <a:rPr lang="es-ES" sz="2000" dirty="0" smtClean="0">
                <a:latin typeface="TimesLTStd-Roman"/>
              </a:rPr>
              <a:t>Flúor (F</a:t>
            </a:r>
            <a:r>
              <a:rPr lang="es-ES" sz="900" dirty="0" smtClean="0">
                <a:latin typeface="TimesLTStd-Roman"/>
              </a:rPr>
              <a:t>2</a:t>
            </a:r>
            <a:r>
              <a:rPr lang="es-ES" sz="2000" dirty="0" smtClean="0">
                <a:latin typeface="TimesLTStd-Roman"/>
              </a:rPr>
              <a:t>) </a:t>
            </a:r>
          </a:p>
          <a:p>
            <a:r>
              <a:rPr lang="es-ES" sz="2000" dirty="0" smtClean="0">
                <a:latin typeface="TimesLTStd-Roman"/>
              </a:rPr>
              <a:t>Cloro (Cl</a:t>
            </a:r>
            <a:r>
              <a:rPr lang="es-ES" sz="900" dirty="0" smtClean="0">
                <a:latin typeface="TimesLTStd-Roman"/>
              </a:rPr>
              <a:t>2</a:t>
            </a:r>
            <a:r>
              <a:rPr lang="es-ES" sz="2000" dirty="0" smtClean="0">
                <a:latin typeface="TimesLTStd-Roman"/>
              </a:rPr>
              <a:t>) </a:t>
            </a:r>
          </a:p>
          <a:p>
            <a:r>
              <a:rPr lang="es-ES" sz="2000" dirty="0" smtClean="0">
                <a:latin typeface="TimesLTStd-Roman"/>
              </a:rPr>
              <a:t>Bromo (Br</a:t>
            </a:r>
            <a:r>
              <a:rPr lang="es-ES" sz="900" dirty="0" smtClean="0">
                <a:latin typeface="TimesLTStd-Roman"/>
              </a:rPr>
              <a:t>2</a:t>
            </a:r>
            <a:r>
              <a:rPr lang="es-ES" sz="2000" dirty="0" smtClean="0">
                <a:latin typeface="TimesLTStd-Roman"/>
              </a:rPr>
              <a:t>)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69776" y="4155926"/>
            <a:ext cx="8478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>
                <a:latin typeface="TimesLTStd-BoldItalic"/>
              </a:rPr>
              <a:t>moléculas</a:t>
            </a:r>
            <a:r>
              <a:rPr lang="en-US" b="1" i="1" dirty="0">
                <a:latin typeface="TimesLTStd-BoldItalic"/>
              </a:rPr>
              <a:t> </a:t>
            </a:r>
            <a:r>
              <a:rPr lang="en-US" b="1" i="1" dirty="0" err="1">
                <a:latin typeface="TimesLTStd-BoldItalic"/>
              </a:rPr>
              <a:t>poliatómicas</a:t>
            </a:r>
            <a:r>
              <a:rPr lang="en-US" b="1" i="1" dirty="0">
                <a:latin typeface="TimesLTStd-BoldItalic"/>
              </a:rPr>
              <a:t> </a:t>
            </a:r>
            <a:r>
              <a:rPr lang="en-US" dirty="0">
                <a:latin typeface="TimesLTStd-Roman"/>
              </a:rPr>
              <a:t>. El </a:t>
            </a:r>
            <a:r>
              <a:rPr lang="en-US" dirty="0" err="1" smtClean="0">
                <a:latin typeface="TimesLTStd-Roman"/>
              </a:rPr>
              <a:t>ozono</a:t>
            </a:r>
            <a:r>
              <a:rPr lang="en-US" dirty="0" smtClean="0">
                <a:latin typeface="TimesLTStd-Roman"/>
              </a:rPr>
              <a:t> </a:t>
            </a:r>
            <a:r>
              <a:rPr lang="es-ES" dirty="0" smtClean="0">
                <a:latin typeface="TimesLTStd-Roman"/>
              </a:rPr>
              <a:t>(</a:t>
            </a:r>
            <a:r>
              <a:rPr lang="es-ES" b="1" dirty="0" smtClean="0">
                <a:latin typeface="TimesLTStd-Roman"/>
              </a:rPr>
              <a:t>O</a:t>
            </a:r>
            <a:r>
              <a:rPr lang="es-ES" sz="800" b="1" dirty="0" smtClean="0">
                <a:latin typeface="TimesLTStd-Roman"/>
              </a:rPr>
              <a:t>3</a:t>
            </a:r>
            <a:r>
              <a:rPr lang="es-ES" dirty="0">
                <a:latin typeface="TimesLTStd-Roman"/>
              </a:rPr>
              <a:t>), el agua (</a:t>
            </a:r>
            <a:r>
              <a:rPr lang="es-ES" b="1" dirty="0">
                <a:latin typeface="TimesLTStd-Roman"/>
              </a:rPr>
              <a:t>H</a:t>
            </a:r>
            <a:r>
              <a:rPr lang="es-ES" sz="800" b="1" dirty="0">
                <a:latin typeface="TimesLTStd-Roman"/>
              </a:rPr>
              <a:t>2</a:t>
            </a:r>
            <a:r>
              <a:rPr lang="es-ES" b="1" dirty="0">
                <a:latin typeface="TimesLTStd-Roman"/>
              </a:rPr>
              <a:t>O</a:t>
            </a:r>
            <a:r>
              <a:rPr lang="es-ES" dirty="0">
                <a:latin typeface="TimesLTStd-Roman"/>
              </a:rPr>
              <a:t>) y el amoniaco (</a:t>
            </a:r>
            <a:r>
              <a:rPr lang="es-ES" b="1" dirty="0">
                <a:latin typeface="TimesLTStd-Roman"/>
              </a:rPr>
              <a:t>NH</a:t>
            </a:r>
            <a:r>
              <a:rPr lang="es-ES" sz="800" b="1" dirty="0">
                <a:latin typeface="TimesLTStd-Roman"/>
              </a:rPr>
              <a:t>3</a:t>
            </a:r>
            <a:r>
              <a:rPr lang="es-ES" dirty="0">
                <a:latin typeface="TimesLTStd-Roman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29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38536" y="675257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rgbClr val="000000"/>
                </a:solidFill>
                <a:latin typeface="TimesLTStd-Roman"/>
              </a:rPr>
              <a:t>Un </a:t>
            </a:r>
            <a:r>
              <a:rPr lang="es-ES" sz="1600" b="1" i="1" dirty="0" smtClean="0">
                <a:solidFill>
                  <a:srgbClr val="000000"/>
                </a:solidFill>
                <a:latin typeface="TimesLTStd-BoldItalic"/>
              </a:rPr>
              <a:t>ion </a:t>
            </a:r>
            <a:r>
              <a:rPr lang="es-ES" sz="1600" dirty="0" smtClean="0">
                <a:solidFill>
                  <a:srgbClr val="000000"/>
                </a:solidFill>
                <a:latin typeface="TimesLTStd-Roman"/>
              </a:rPr>
              <a:t>es </a:t>
            </a:r>
            <a:r>
              <a:rPr lang="es-ES" sz="1600" i="1" dirty="0" smtClean="0">
                <a:solidFill>
                  <a:srgbClr val="000000"/>
                </a:solidFill>
                <a:latin typeface="TimesLTStd-Italic"/>
              </a:rPr>
              <a:t>un </a:t>
            </a:r>
            <a:r>
              <a:rPr lang="es-ES" sz="1600" b="1" i="1" dirty="0" smtClean="0">
                <a:solidFill>
                  <a:srgbClr val="000000"/>
                </a:solidFill>
                <a:latin typeface="TimesLTStd-Italic"/>
              </a:rPr>
              <a:t>átomo</a:t>
            </a:r>
            <a:r>
              <a:rPr lang="es-ES" sz="1600" i="1" dirty="0" smtClean="0">
                <a:solidFill>
                  <a:srgbClr val="000000"/>
                </a:solidFill>
                <a:latin typeface="TimesLTStd-Italic"/>
              </a:rPr>
              <a:t> o un </a:t>
            </a:r>
            <a:r>
              <a:rPr lang="es-ES" sz="1600" b="1" i="1" dirty="0" smtClean="0">
                <a:solidFill>
                  <a:srgbClr val="000000"/>
                </a:solidFill>
                <a:latin typeface="TimesLTStd-Italic"/>
              </a:rPr>
              <a:t>grupo de átomos </a:t>
            </a:r>
            <a:r>
              <a:rPr lang="es-ES" sz="1600" i="1" dirty="0" smtClean="0">
                <a:solidFill>
                  <a:srgbClr val="000000"/>
                </a:solidFill>
                <a:latin typeface="TimesLTStd-Italic"/>
              </a:rPr>
              <a:t>que tiene una </a:t>
            </a:r>
            <a:r>
              <a:rPr lang="es-ES" sz="1600" b="1" i="1" dirty="0" smtClean="0">
                <a:solidFill>
                  <a:srgbClr val="000000"/>
                </a:solidFill>
                <a:latin typeface="TimesLTStd-Italic"/>
              </a:rPr>
              <a:t>carga neta positiva o negativa</a:t>
            </a:r>
            <a:r>
              <a:rPr lang="es-ES" sz="1600" dirty="0" smtClean="0">
                <a:solidFill>
                  <a:srgbClr val="000000"/>
                </a:solidFill>
                <a:latin typeface="TimesLTStd-Roman"/>
              </a:rPr>
              <a:t>.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0" y="-2615"/>
            <a:ext cx="9144000" cy="537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/>
          <p:cNvSpPr/>
          <p:nvPr/>
        </p:nvSpPr>
        <p:spPr>
          <a:xfrm>
            <a:off x="3635896" y="-49537"/>
            <a:ext cx="1253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LTStd-Bold"/>
              </a:rPr>
              <a:t>Iones</a:t>
            </a:r>
            <a:endParaRPr lang="en-US" sz="3200" b="1" dirty="0">
              <a:latin typeface="TimesLTStd-Bold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34881"/>
            <a:ext cx="4320480" cy="113252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92255" y="1534881"/>
            <a:ext cx="4104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La</a:t>
            </a:r>
            <a:r>
              <a:rPr lang="es-ES" sz="1600" b="1" dirty="0"/>
              <a:t> </a:t>
            </a:r>
            <a:r>
              <a:rPr lang="es-ES" sz="1600" b="1" dirty="0">
                <a:solidFill>
                  <a:schemeClr val="tx2">
                    <a:lumMod val="50000"/>
                  </a:schemeClr>
                </a:solidFill>
              </a:rPr>
              <a:t>pérdida de uno o más electrones </a:t>
            </a:r>
            <a:r>
              <a:rPr lang="es-ES" sz="1600" b="1" dirty="0" smtClean="0"/>
              <a:t>a partir </a:t>
            </a:r>
            <a:r>
              <a:rPr lang="es-ES" sz="1600" b="1" dirty="0"/>
              <a:t>de un átomo neutro </a:t>
            </a:r>
            <a:r>
              <a:rPr lang="es-ES" sz="1600" dirty="0"/>
              <a:t>forma un </a:t>
            </a:r>
            <a:r>
              <a:rPr lang="es-ES" sz="1600" b="1" i="1" dirty="0" smtClean="0">
                <a:solidFill>
                  <a:srgbClr val="C00000"/>
                </a:solidFill>
              </a:rPr>
              <a:t>c</a:t>
            </a:r>
            <a:r>
              <a:rPr lang="es-CL" sz="1600" b="1" i="1" dirty="0" err="1" smtClean="0">
                <a:solidFill>
                  <a:srgbClr val="C00000"/>
                </a:solidFill>
              </a:rPr>
              <a:t>atión</a:t>
            </a:r>
            <a:r>
              <a:rPr lang="en-US" sz="1600" dirty="0" smtClean="0"/>
              <a:t>, </a:t>
            </a:r>
            <a:r>
              <a:rPr lang="en-US" sz="1600" i="1" dirty="0"/>
              <a:t>un </a:t>
            </a:r>
            <a:r>
              <a:rPr lang="en-US" sz="1600" b="1" i="1" dirty="0"/>
              <a:t>ion con </a:t>
            </a:r>
            <a:r>
              <a:rPr lang="es-CL" sz="1600" b="1" i="1" dirty="0" smtClean="0"/>
              <a:t>carga</a:t>
            </a:r>
            <a:r>
              <a:rPr lang="en-US" sz="1600" b="1" i="1" dirty="0" smtClean="0"/>
              <a:t> </a:t>
            </a:r>
            <a:r>
              <a:rPr lang="en-US" sz="1600" b="1" i="1" dirty="0" err="1"/>
              <a:t>neta</a:t>
            </a:r>
            <a:r>
              <a:rPr lang="en-US" sz="1600" b="1" i="1" dirty="0"/>
              <a:t> </a:t>
            </a:r>
            <a:r>
              <a:rPr lang="en-US" sz="1600" b="1" i="1" dirty="0" err="1" smtClean="0"/>
              <a:t>positiva</a:t>
            </a:r>
            <a:r>
              <a:rPr lang="en-US" sz="1600" b="1" i="1" dirty="0" smtClean="0"/>
              <a:t>.</a:t>
            </a:r>
            <a:endParaRPr lang="es-CL" sz="1600" b="1" i="1" dirty="0" smtClean="0"/>
          </a:p>
          <a:p>
            <a:endParaRPr lang="en-US" sz="1600" b="1" dirty="0"/>
          </a:p>
        </p:txBody>
      </p:sp>
      <p:sp>
        <p:nvSpPr>
          <p:cNvPr id="8" name="Rectángulo 7"/>
          <p:cNvSpPr/>
          <p:nvPr/>
        </p:nvSpPr>
        <p:spPr>
          <a:xfrm>
            <a:off x="380395" y="3261573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i="1" dirty="0" smtClean="0">
                <a:solidFill>
                  <a:srgbClr val="C00000"/>
                </a:solidFill>
              </a:rPr>
              <a:t>Anión</a:t>
            </a:r>
            <a:r>
              <a:rPr lang="es-ES" sz="1600" b="1" i="1" dirty="0" smtClean="0"/>
              <a:t> </a:t>
            </a:r>
            <a:r>
              <a:rPr lang="es-ES" sz="1600" dirty="0"/>
              <a:t>es </a:t>
            </a:r>
            <a:r>
              <a:rPr lang="es-ES" sz="1600" i="1" dirty="0"/>
              <a:t>un </a:t>
            </a:r>
            <a:r>
              <a:rPr lang="es-ES" sz="1600" b="1" i="1" dirty="0"/>
              <a:t>ion cuya carga neta es negativa </a:t>
            </a:r>
            <a:r>
              <a:rPr lang="es-ES" sz="1600" dirty="0"/>
              <a:t>debido a un </a:t>
            </a: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</a:rPr>
              <a:t>incremento en </a:t>
            </a:r>
            <a:r>
              <a:rPr lang="es-ES" sz="1600" b="1" dirty="0">
                <a:solidFill>
                  <a:schemeClr val="tx2">
                    <a:lumMod val="50000"/>
                  </a:schemeClr>
                </a:solidFill>
              </a:rPr>
              <a:t>el número de electrones</a:t>
            </a:r>
            <a:r>
              <a:rPr lang="es-ES" sz="1600" dirty="0"/>
              <a:t>.</a:t>
            </a:r>
            <a:endParaRPr lang="en-US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63944"/>
            <a:ext cx="4372962" cy="122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68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810766"/>
            <a:ext cx="738187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94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707654"/>
            <a:ext cx="9144000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/>
          <p:cNvSpPr txBox="1"/>
          <p:nvPr/>
        </p:nvSpPr>
        <p:spPr>
          <a:xfrm>
            <a:off x="1691680" y="184731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/>
              <a:t>Nomenclatura Inorgánica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70690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7523" y="758663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+mj-lt"/>
              </a:rPr>
              <a:t>Para los </a:t>
            </a:r>
            <a:r>
              <a:rPr lang="es-ES" b="1" dirty="0" smtClean="0">
                <a:latin typeface="+mj-lt"/>
              </a:rPr>
              <a:t>compuestos</a:t>
            </a:r>
            <a:r>
              <a:rPr lang="es-ES" dirty="0" smtClean="0">
                <a:latin typeface="+mj-lt"/>
              </a:rPr>
              <a:t> </a:t>
            </a:r>
            <a:r>
              <a:rPr lang="es-ES" b="1" dirty="0" smtClean="0">
                <a:latin typeface="+mj-lt"/>
              </a:rPr>
              <a:t>binarios</a:t>
            </a:r>
            <a:r>
              <a:rPr lang="es-ES" dirty="0" smtClean="0">
                <a:latin typeface="+mj-lt"/>
              </a:rPr>
              <a:t>, </a:t>
            </a:r>
            <a:r>
              <a:rPr lang="es-ES" b="1" dirty="0" smtClean="0">
                <a:latin typeface="+mj-lt"/>
              </a:rPr>
              <a:t>primero se nombra el </a:t>
            </a:r>
            <a:r>
              <a:rPr lang="es-ES" b="1" dirty="0" smtClean="0">
                <a:solidFill>
                  <a:srgbClr val="C00000"/>
                </a:solidFill>
                <a:latin typeface="+mj-lt"/>
              </a:rPr>
              <a:t>anión no metálico </a:t>
            </a:r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seguido por </a:t>
            </a:r>
            <a:r>
              <a:rPr lang="es-ES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el catión metálico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2615"/>
            <a:ext cx="9144000" cy="537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2"/>
          <p:cNvSpPr/>
          <p:nvPr/>
        </p:nvSpPr>
        <p:spPr>
          <a:xfrm>
            <a:off x="2843808" y="0"/>
            <a:ext cx="3209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LTStd-Bold"/>
              </a:rPr>
              <a:t>Compuestos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LTStd-Bold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LTStd-Bold"/>
              </a:rPr>
              <a:t>iónicos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973475" y="1563638"/>
            <a:ext cx="31323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err="1" smtClean="0">
                <a:latin typeface="TimesLTStd-Roman"/>
              </a:rPr>
              <a:t>NaCl</a:t>
            </a:r>
            <a:r>
              <a:rPr lang="es-ES" sz="3200" dirty="0" smtClean="0">
                <a:latin typeface="TimesLTStd-Roman"/>
              </a:rPr>
              <a:t> </a:t>
            </a:r>
          </a:p>
          <a:p>
            <a:pPr algn="ctr"/>
            <a:r>
              <a:rPr lang="es-ES" dirty="0" smtClean="0">
                <a:latin typeface="TimesLTStd-Roman"/>
              </a:rPr>
              <a:t>es </a:t>
            </a:r>
            <a:r>
              <a:rPr lang="es-ES" b="1" dirty="0">
                <a:solidFill>
                  <a:schemeClr val="accent4">
                    <a:lumMod val="50000"/>
                  </a:schemeClr>
                </a:solidFill>
                <a:latin typeface="TimesLTStd-Roman"/>
              </a:rPr>
              <a:t>cloruro de sodio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84202" y="2643176"/>
            <a:ext cx="8572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LTStd-Roman"/>
              </a:rPr>
              <a:t>Se </a:t>
            </a:r>
            <a:r>
              <a:rPr lang="en-US" dirty="0">
                <a:latin typeface="TimesLTStd-Roman"/>
              </a:rPr>
              <a:t>forma </a:t>
            </a:r>
            <a:r>
              <a:rPr lang="en-US" dirty="0" err="1">
                <a:latin typeface="TimesLTStd-Roman"/>
              </a:rPr>
              <a:t>tomando</a:t>
            </a:r>
            <a:r>
              <a:rPr lang="en-US" dirty="0">
                <a:latin typeface="TimesLTStd-Roman"/>
              </a:rPr>
              <a:t> la </a:t>
            </a:r>
            <a:r>
              <a:rPr lang="en-US" dirty="0" err="1">
                <a:latin typeface="TimesLTStd-Roman"/>
              </a:rPr>
              <a:t>primera</a:t>
            </a:r>
            <a:r>
              <a:rPr lang="en-US" dirty="0">
                <a:latin typeface="TimesLTStd-Roman"/>
              </a:rPr>
              <a:t> parte del </a:t>
            </a:r>
            <a:r>
              <a:rPr lang="en-US" dirty="0" err="1">
                <a:latin typeface="TimesLTStd-Roman"/>
              </a:rPr>
              <a:t>nombre</a:t>
            </a:r>
            <a:r>
              <a:rPr lang="en-US" dirty="0">
                <a:latin typeface="TimesLTStd-Roman"/>
              </a:rPr>
              <a:t> del </a:t>
            </a:r>
            <a:r>
              <a:rPr lang="en-US" dirty="0" err="1">
                <a:latin typeface="TimesLTStd-Roman"/>
              </a:rPr>
              <a:t>elemento</a:t>
            </a:r>
            <a:r>
              <a:rPr lang="en-US" dirty="0">
                <a:latin typeface="TimesLTStd-Roman"/>
              </a:rPr>
              <a:t> (</a:t>
            </a:r>
            <a:r>
              <a:rPr lang="en-US" b="1" dirty="0" err="1" smtClean="0">
                <a:latin typeface="TimesLTStd-Roman"/>
              </a:rPr>
              <a:t>cloro</a:t>
            </a:r>
            <a:r>
              <a:rPr lang="en-US" dirty="0" smtClean="0">
                <a:latin typeface="TimesLTStd-Roman"/>
              </a:rPr>
              <a:t>) </a:t>
            </a:r>
            <a:r>
              <a:rPr lang="es-ES" dirty="0" smtClean="0">
                <a:latin typeface="TimesLTStd-Roman"/>
              </a:rPr>
              <a:t>y </a:t>
            </a:r>
            <a:r>
              <a:rPr lang="es-ES" dirty="0">
                <a:latin typeface="TimesLTStd-Roman"/>
              </a:rPr>
              <a:t>agregando el </a:t>
            </a:r>
            <a:r>
              <a:rPr lang="es-ES" dirty="0" smtClean="0">
                <a:latin typeface="TimesLTStd-Roman"/>
              </a:rPr>
              <a:t>sufijo </a:t>
            </a:r>
            <a:r>
              <a:rPr lang="es-ES" b="1" dirty="0">
                <a:latin typeface="TimesLTStd-Roman"/>
              </a:rPr>
              <a:t>-uro</a:t>
            </a:r>
            <a:endParaRPr lang="en-US" b="1" dirty="0"/>
          </a:p>
        </p:txBody>
      </p:sp>
      <p:sp>
        <p:nvSpPr>
          <p:cNvPr id="7" name="Rectángulo 6"/>
          <p:cNvSpPr/>
          <p:nvPr/>
        </p:nvSpPr>
        <p:spPr>
          <a:xfrm>
            <a:off x="3971520" y="3507271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TimesLTStd-Roman"/>
              </a:rPr>
              <a:t>KBr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3126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1520" y="1203598"/>
            <a:ext cx="3744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En los procesos vitales está presente la Química: desde la </a:t>
            </a:r>
            <a:r>
              <a:rPr lang="es-ES" b="1" dirty="0"/>
              <a:t>célula</a:t>
            </a:r>
            <a:r>
              <a:rPr lang="es-ES" dirty="0"/>
              <a:t> hasta los </a:t>
            </a:r>
            <a:r>
              <a:rPr lang="es-ES" b="1" dirty="0"/>
              <a:t>organismos superiores</a:t>
            </a:r>
            <a:r>
              <a:rPr lang="es-ES" dirty="0"/>
              <a:t> la </a:t>
            </a:r>
            <a:r>
              <a:rPr lang="es-ES" b="1" dirty="0"/>
              <a:t>actividad vital se basa en reacciones químicas en las que se transforma la </a:t>
            </a:r>
            <a:r>
              <a:rPr lang="es-ES" b="1" dirty="0" smtClean="0"/>
              <a:t>materia </a:t>
            </a:r>
            <a:r>
              <a:rPr lang="es-ES" b="1" dirty="0"/>
              <a:t>y se intercambia energía</a:t>
            </a:r>
            <a:r>
              <a:rPr lang="es-ES" dirty="0"/>
              <a:t>. </a:t>
            </a:r>
            <a:endParaRPr lang="en-US" dirty="0"/>
          </a:p>
        </p:txBody>
      </p:sp>
      <p:sp>
        <p:nvSpPr>
          <p:cNvPr id="3" name="Rectangle 4"/>
          <p:cNvSpPr/>
          <p:nvPr/>
        </p:nvSpPr>
        <p:spPr>
          <a:xfrm>
            <a:off x="179512" y="195486"/>
            <a:ext cx="8784976" cy="5581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3"/>
          <p:cNvSpPr/>
          <p:nvPr/>
        </p:nvSpPr>
        <p:spPr>
          <a:xfrm>
            <a:off x="179512" y="19548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800" b="1" dirty="0" smtClean="0">
                <a:latin typeface="+mj-lt"/>
              </a:rPr>
              <a:t>¿Qué es </a:t>
            </a:r>
            <a:r>
              <a:rPr lang="es-ES" sz="2800" b="1" dirty="0">
                <a:latin typeface="+mj-lt"/>
              </a:rPr>
              <a:t>la </a:t>
            </a:r>
            <a:r>
              <a:rPr lang="es-ES" sz="2800" b="1" dirty="0" smtClean="0">
                <a:latin typeface="+mj-lt"/>
              </a:rPr>
              <a:t>Química? </a:t>
            </a:r>
          </a:p>
          <a:p>
            <a:endParaRPr lang="es-E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07070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615"/>
            <a:ext cx="9144000" cy="537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2"/>
          <p:cNvSpPr/>
          <p:nvPr/>
        </p:nvSpPr>
        <p:spPr>
          <a:xfrm>
            <a:off x="2843808" y="0"/>
            <a:ext cx="3209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LTStd-Bold"/>
              </a:rPr>
              <a:t>Compuestos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LTStd-Bold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LTStd-Bold"/>
              </a:rPr>
              <a:t>iónicos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64" y="1059582"/>
            <a:ext cx="8820472" cy="269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1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615"/>
            <a:ext cx="9144000" cy="537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Rectángulo 1"/>
          <p:cNvSpPr/>
          <p:nvPr/>
        </p:nvSpPr>
        <p:spPr>
          <a:xfrm>
            <a:off x="215516" y="771550"/>
            <a:ext cx="8604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mtClean="0">
                <a:latin typeface="+mj-lt"/>
              </a:rPr>
              <a:t>Algunos metales, en particular los </a:t>
            </a:r>
            <a:r>
              <a:rPr lang="es-ES" i="1" smtClean="0">
                <a:latin typeface="+mj-lt"/>
              </a:rPr>
              <a:t>metales de transición </a:t>
            </a:r>
            <a:r>
              <a:rPr lang="es-ES" smtClean="0">
                <a:latin typeface="+mj-lt"/>
              </a:rPr>
              <a:t>, pueden formar más de un </a:t>
            </a:r>
            <a:r>
              <a:rPr lang="en-US" smtClean="0">
                <a:latin typeface="+mj-lt"/>
              </a:rPr>
              <a:t>tipo de catión</a:t>
            </a:r>
            <a:endParaRPr lang="en-US" dirty="0">
              <a:latin typeface="+mj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771800" y="-2615"/>
            <a:ext cx="3420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latin typeface="+mj-lt"/>
              </a:rPr>
              <a:t>Metales de Transición</a:t>
            </a:r>
            <a:endParaRPr lang="en-US" sz="2400" b="1" dirty="0">
              <a:latin typeface="+mj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15516" y="1654193"/>
            <a:ext cx="86049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TimesLTStd-Roman"/>
              </a:rPr>
              <a:t>El sistema antiguo de nomenclatura, que todavía tiene cierto uso, asigna </a:t>
            </a:r>
            <a:r>
              <a:rPr lang="es-ES" dirty="0" smtClean="0">
                <a:latin typeface="TimesLTStd-Roman"/>
              </a:rPr>
              <a:t>el sufijo: </a:t>
            </a:r>
            <a:r>
              <a:rPr lang="es-ES" dirty="0">
                <a:latin typeface="TimesLTStd-Roman"/>
              </a:rPr>
              <a:t>“</a:t>
            </a:r>
            <a:r>
              <a:rPr lang="es-ES" b="1" dirty="0">
                <a:solidFill>
                  <a:schemeClr val="tx2">
                    <a:lumMod val="50000"/>
                  </a:schemeClr>
                </a:solidFill>
                <a:latin typeface="TimesLTStd-Roman"/>
              </a:rPr>
              <a:t>oso</a:t>
            </a:r>
            <a:r>
              <a:rPr lang="es-ES" dirty="0">
                <a:latin typeface="TimesLTStd-Roman"/>
              </a:rPr>
              <a:t>” al </a:t>
            </a:r>
            <a:r>
              <a:rPr lang="es-ES" b="1" dirty="0">
                <a:solidFill>
                  <a:schemeClr val="tx2">
                    <a:lumMod val="50000"/>
                  </a:schemeClr>
                </a:solidFill>
                <a:latin typeface="TimesLTStd-Roman"/>
              </a:rPr>
              <a:t>catión con menor carga 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TimesLTStd-Roman"/>
              </a:rPr>
              <a:t>positiva</a:t>
            </a:r>
            <a:endParaRPr lang="es-ES" dirty="0">
              <a:latin typeface="TimesLTStd-Roman"/>
            </a:endParaRPr>
          </a:p>
          <a:p>
            <a:pPr algn="just"/>
            <a:r>
              <a:rPr lang="es-ES" dirty="0" smtClean="0">
                <a:latin typeface="TimesLTStd-Roman"/>
              </a:rPr>
              <a:t>“</a:t>
            </a:r>
            <a:r>
              <a:rPr lang="es-ES" b="1" dirty="0" err="1">
                <a:solidFill>
                  <a:srgbClr val="C00000"/>
                </a:solidFill>
                <a:latin typeface="TimesLTStd-Roman"/>
              </a:rPr>
              <a:t>ico</a:t>
            </a:r>
            <a:r>
              <a:rPr lang="es-ES" dirty="0">
                <a:latin typeface="TimesLTStd-Roman"/>
              </a:rPr>
              <a:t>” al </a:t>
            </a:r>
            <a:r>
              <a:rPr lang="es-ES" b="1" dirty="0">
                <a:solidFill>
                  <a:srgbClr val="C00000"/>
                </a:solidFill>
                <a:latin typeface="TimesLTStd-Roman"/>
              </a:rPr>
              <a:t>catión con mayor </a:t>
            </a:r>
            <a:r>
              <a:rPr lang="es-ES" b="1" dirty="0" smtClean="0">
                <a:solidFill>
                  <a:srgbClr val="C00000"/>
                </a:solidFill>
                <a:latin typeface="TimesLTStd-Roman"/>
              </a:rPr>
              <a:t>carga </a:t>
            </a:r>
            <a:r>
              <a:rPr lang="en-US" b="1" dirty="0" err="1" smtClean="0">
                <a:solidFill>
                  <a:srgbClr val="C00000"/>
                </a:solidFill>
                <a:latin typeface="TimesLTStd-Roman"/>
              </a:rPr>
              <a:t>positiva</a:t>
            </a:r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833076"/>
            <a:ext cx="3686865" cy="89477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2211710"/>
            <a:ext cx="3816424" cy="279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8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615"/>
            <a:ext cx="9144000" cy="537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Rectángulo 1"/>
          <p:cNvSpPr/>
          <p:nvPr/>
        </p:nvSpPr>
        <p:spPr>
          <a:xfrm>
            <a:off x="188205" y="633933"/>
            <a:ext cx="42844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>
                <a:latin typeface="+mj-lt"/>
              </a:rPr>
              <a:t>Algunos metales, en particular los </a:t>
            </a:r>
            <a:r>
              <a:rPr lang="es-ES" sz="1400" i="1" dirty="0" smtClean="0">
                <a:latin typeface="+mj-lt"/>
              </a:rPr>
              <a:t>metales de transición</a:t>
            </a:r>
            <a:r>
              <a:rPr lang="es-ES" sz="1400" dirty="0" smtClean="0">
                <a:latin typeface="+mj-lt"/>
              </a:rPr>
              <a:t>, pueden formar más de un </a:t>
            </a:r>
            <a:r>
              <a:rPr lang="en-US" sz="1400" dirty="0" err="1" smtClean="0">
                <a:latin typeface="+mj-lt"/>
              </a:rPr>
              <a:t>tipo</a:t>
            </a:r>
            <a:r>
              <a:rPr lang="en-US" sz="1400" dirty="0" smtClean="0">
                <a:latin typeface="+mj-lt"/>
              </a:rPr>
              <a:t> de </a:t>
            </a:r>
            <a:r>
              <a:rPr lang="en-US" sz="1400" dirty="0" err="1" smtClean="0">
                <a:latin typeface="+mj-lt"/>
              </a:rPr>
              <a:t>catión</a:t>
            </a:r>
            <a:endParaRPr lang="en-US" sz="1400" dirty="0">
              <a:latin typeface="+mj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771800" y="-2615"/>
            <a:ext cx="3420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latin typeface="+mj-lt"/>
              </a:rPr>
              <a:t>Metales de Transición</a:t>
            </a:r>
            <a:endParaRPr lang="en-US" sz="2400" b="1" dirty="0">
              <a:latin typeface="+mj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88205" y="1502687"/>
            <a:ext cx="4793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+mj-lt"/>
              </a:rPr>
              <a:t>“</a:t>
            </a:r>
            <a:r>
              <a:rPr lang="es-ES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oso</a:t>
            </a:r>
            <a:r>
              <a:rPr lang="es-ES" dirty="0">
                <a:latin typeface="+mj-lt"/>
              </a:rPr>
              <a:t>” al </a:t>
            </a:r>
            <a:r>
              <a:rPr lang="es-ES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catión con menor carga 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positiva</a:t>
            </a:r>
            <a:endParaRPr lang="es-ES" dirty="0">
              <a:latin typeface="+mj-lt"/>
            </a:endParaRPr>
          </a:p>
          <a:p>
            <a:pPr algn="just"/>
            <a:r>
              <a:rPr lang="es-ES" dirty="0" smtClean="0">
                <a:latin typeface="+mj-lt"/>
              </a:rPr>
              <a:t>“</a:t>
            </a:r>
            <a:r>
              <a:rPr lang="es-ES" b="1" dirty="0" err="1">
                <a:solidFill>
                  <a:srgbClr val="C00000"/>
                </a:solidFill>
                <a:latin typeface="+mj-lt"/>
              </a:rPr>
              <a:t>ico</a:t>
            </a:r>
            <a:r>
              <a:rPr lang="es-ES" dirty="0">
                <a:latin typeface="+mj-lt"/>
              </a:rPr>
              <a:t>” al </a:t>
            </a:r>
            <a:r>
              <a:rPr lang="es-ES" b="1" dirty="0">
                <a:solidFill>
                  <a:srgbClr val="C00000"/>
                </a:solidFill>
                <a:latin typeface="+mj-lt"/>
              </a:rPr>
              <a:t>catión con mayor </a:t>
            </a:r>
            <a:r>
              <a:rPr lang="es-ES" b="1" dirty="0" smtClean="0">
                <a:solidFill>
                  <a:srgbClr val="C00000"/>
                </a:solidFill>
                <a:latin typeface="+mj-lt"/>
              </a:rPr>
              <a:t>carga </a:t>
            </a:r>
            <a:r>
              <a:rPr lang="en-US" b="1" dirty="0" err="1" smtClean="0">
                <a:solidFill>
                  <a:srgbClr val="C00000"/>
                </a:solidFill>
                <a:latin typeface="+mj-lt"/>
              </a:rPr>
              <a:t>positiva</a:t>
            </a:r>
            <a:endParaRPr lang="en-US" dirty="0">
              <a:latin typeface="+mj-l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82033" y="2521584"/>
            <a:ext cx="5059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latin typeface="+mj-lt"/>
              </a:rPr>
              <a:t>Los nombres de los </a:t>
            </a:r>
            <a:r>
              <a:rPr lang="es-ES" sz="1600" b="1" i="1" dirty="0">
                <a:latin typeface="+mj-lt"/>
              </a:rPr>
              <a:t>compuestos que forman estos iones hierro con el cloro </a:t>
            </a:r>
            <a:r>
              <a:rPr lang="es-ES" sz="1600" dirty="0">
                <a:latin typeface="+mj-lt"/>
              </a:rPr>
              <a:t>serían</a:t>
            </a:r>
            <a:endParaRPr lang="en-US" sz="1600" dirty="0">
              <a:latin typeface="+mj-lt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16" y="3496714"/>
            <a:ext cx="4344259" cy="92842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470" y="633933"/>
            <a:ext cx="4162530" cy="442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4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-2615"/>
            <a:ext cx="9144000" cy="537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CuadroTexto 2"/>
          <p:cNvSpPr txBox="1"/>
          <p:nvPr/>
        </p:nvSpPr>
        <p:spPr>
          <a:xfrm>
            <a:off x="2771800" y="-2615"/>
            <a:ext cx="3420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latin typeface="+mj-lt"/>
              </a:rPr>
              <a:t>Metales de Transición</a:t>
            </a:r>
            <a:endParaRPr lang="en-US" sz="2400" b="1" dirty="0">
              <a:latin typeface="+mj-l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1131590"/>
            <a:ext cx="8640960" cy="2304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+mj-lt"/>
              </a:rPr>
              <a:t>Así, el ion férrico es </a:t>
            </a:r>
            <a:r>
              <a:rPr lang="es-ES" b="1" dirty="0" smtClean="0">
                <a:latin typeface="+mj-lt"/>
              </a:rPr>
              <a:t>Fe</a:t>
            </a:r>
            <a:r>
              <a:rPr lang="es-ES" b="1" baseline="30000" dirty="0" smtClean="0">
                <a:latin typeface="+mj-lt"/>
              </a:rPr>
              <a:t>3+</a:t>
            </a:r>
            <a:r>
              <a:rPr lang="es-ES" dirty="0">
                <a:latin typeface="+mj-lt"/>
              </a:rPr>
              <a:t>.</a:t>
            </a:r>
            <a:endParaRPr lang="es-ES" dirty="0" smtClean="0">
              <a:latin typeface="+mj-lt"/>
            </a:endParaRPr>
          </a:p>
          <a:p>
            <a:pPr algn="just"/>
            <a:r>
              <a:rPr lang="es-ES" dirty="0" smtClean="0">
                <a:latin typeface="+mj-lt"/>
              </a:rPr>
              <a:t>Catión </a:t>
            </a:r>
            <a:r>
              <a:rPr lang="es-ES" dirty="0">
                <a:latin typeface="+mj-lt"/>
              </a:rPr>
              <a:t>de cobre llamado </a:t>
            </a:r>
            <a:r>
              <a:rPr lang="es-ES" dirty="0" smtClean="0">
                <a:latin typeface="+mj-lt"/>
              </a:rPr>
              <a:t>cúprico tiene </a:t>
            </a:r>
            <a:r>
              <a:rPr lang="es-ES" dirty="0">
                <a:latin typeface="+mj-lt"/>
              </a:rPr>
              <a:t>la fórmula </a:t>
            </a:r>
            <a:r>
              <a:rPr lang="es-ES" b="1" dirty="0" smtClean="0">
                <a:latin typeface="+mj-lt"/>
              </a:rPr>
              <a:t>Cu</a:t>
            </a:r>
            <a:r>
              <a:rPr lang="es-ES" sz="1600" b="1" baseline="30000" dirty="0" smtClean="0">
                <a:latin typeface="+mj-lt"/>
              </a:rPr>
              <a:t>2+</a:t>
            </a:r>
            <a:r>
              <a:rPr lang="es-ES" b="1" dirty="0">
                <a:latin typeface="+mj-lt"/>
              </a:rPr>
              <a:t>.</a:t>
            </a:r>
            <a:r>
              <a:rPr lang="es-ES" b="1" dirty="0" smtClean="0">
                <a:latin typeface="+mj-lt"/>
              </a:rPr>
              <a:t> </a:t>
            </a:r>
          </a:p>
          <a:p>
            <a:pPr algn="just"/>
            <a:endParaRPr lang="es-ES" dirty="0" smtClean="0">
              <a:latin typeface="+mj-lt"/>
            </a:endParaRPr>
          </a:p>
          <a:p>
            <a:pPr algn="just"/>
            <a:r>
              <a:rPr lang="es-ES" dirty="0" smtClean="0">
                <a:latin typeface="+mj-lt"/>
              </a:rPr>
              <a:t>Además</a:t>
            </a:r>
            <a:r>
              <a:rPr lang="es-ES" dirty="0">
                <a:latin typeface="+mj-lt"/>
              </a:rPr>
              <a:t>, las terminaciones “oso” e “</a:t>
            </a:r>
            <a:r>
              <a:rPr lang="es-ES" dirty="0" err="1">
                <a:latin typeface="+mj-lt"/>
              </a:rPr>
              <a:t>ico</a:t>
            </a:r>
            <a:r>
              <a:rPr lang="es-ES" dirty="0">
                <a:latin typeface="+mj-lt"/>
              </a:rPr>
              <a:t>” proporcionan el </a:t>
            </a:r>
            <a:r>
              <a:rPr lang="es-ES" dirty="0" smtClean="0">
                <a:latin typeface="+mj-lt"/>
              </a:rPr>
              <a:t>nombre</a:t>
            </a:r>
            <a:r>
              <a:rPr lang="es-ES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s-ES" b="1" dirty="0" smtClean="0">
                <a:solidFill>
                  <a:srgbClr val="C00000"/>
                </a:solidFill>
                <a:latin typeface="+mj-lt"/>
              </a:rPr>
              <a:t>sólo </a:t>
            </a:r>
            <a:r>
              <a:rPr lang="es-ES" b="1" dirty="0">
                <a:solidFill>
                  <a:srgbClr val="C00000"/>
                </a:solidFill>
                <a:latin typeface="+mj-lt"/>
              </a:rPr>
              <a:t>para dos cationes</a:t>
            </a:r>
            <a:r>
              <a:rPr lang="es-ES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. </a:t>
            </a:r>
            <a:endParaRPr lang="es-ES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algn="just"/>
            <a:endParaRPr lang="es-ES" dirty="0" smtClean="0">
              <a:latin typeface="+mj-lt"/>
            </a:endParaRPr>
          </a:p>
          <a:p>
            <a:pPr algn="just"/>
            <a:r>
              <a:rPr lang="es-ES" dirty="0" smtClean="0">
                <a:latin typeface="+mj-lt"/>
              </a:rPr>
              <a:t>Algunos </a:t>
            </a:r>
            <a:r>
              <a:rPr lang="es-ES" b="1" dirty="0">
                <a:solidFill>
                  <a:srgbClr val="C00000"/>
                </a:solidFill>
                <a:latin typeface="+mj-lt"/>
              </a:rPr>
              <a:t>elementos metálicos pueden adoptar tres o más </a:t>
            </a:r>
            <a:r>
              <a:rPr lang="es-ES" b="1" dirty="0" smtClean="0">
                <a:solidFill>
                  <a:srgbClr val="C00000"/>
                </a:solidFill>
                <a:latin typeface="+mj-lt"/>
              </a:rPr>
              <a:t>diferentes cargas </a:t>
            </a:r>
            <a:r>
              <a:rPr lang="es-ES" b="1" dirty="0">
                <a:solidFill>
                  <a:srgbClr val="C00000"/>
                </a:solidFill>
                <a:latin typeface="+mj-lt"/>
              </a:rPr>
              <a:t>positivas</a:t>
            </a:r>
            <a:r>
              <a:rPr lang="es-ES" dirty="0">
                <a:latin typeface="+mj-lt"/>
              </a:rPr>
              <a:t> en los compuestos</a:t>
            </a:r>
            <a:endParaRPr lang="en-US" dirty="0">
              <a:latin typeface="+mj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283968" y="4299942"/>
            <a:ext cx="4793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+mj-lt"/>
              </a:rPr>
              <a:t>“</a:t>
            </a:r>
            <a:r>
              <a:rPr lang="es-ES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oso</a:t>
            </a:r>
            <a:r>
              <a:rPr lang="es-ES" dirty="0">
                <a:latin typeface="+mj-lt"/>
              </a:rPr>
              <a:t>” al </a:t>
            </a:r>
            <a:r>
              <a:rPr lang="es-ES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catión con menor carga 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positiva</a:t>
            </a:r>
            <a:endParaRPr lang="es-ES" dirty="0">
              <a:latin typeface="+mj-lt"/>
            </a:endParaRPr>
          </a:p>
          <a:p>
            <a:pPr algn="just"/>
            <a:r>
              <a:rPr lang="es-ES" dirty="0" smtClean="0">
                <a:latin typeface="+mj-lt"/>
              </a:rPr>
              <a:t>“</a:t>
            </a:r>
            <a:r>
              <a:rPr lang="es-ES" b="1" dirty="0" err="1">
                <a:solidFill>
                  <a:srgbClr val="C00000"/>
                </a:solidFill>
                <a:latin typeface="+mj-lt"/>
              </a:rPr>
              <a:t>ico</a:t>
            </a:r>
            <a:r>
              <a:rPr lang="es-ES" dirty="0">
                <a:latin typeface="+mj-lt"/>
              </a:rPr>
              <a:t>” al </a:t>
            </a:r>
            <a:r>
              <a:rPr lang="es-ES" b="1" dirty="0">
                <a:solidFill>
                  <a:srgbClr val="C00000"/>
                </a:solidFill>
                <a:latin typeface="+mj-lt"/>
              </a:rPr>
              <a:t>catión con mayor </a:t>
            </a:r>
            <a:r>
              <a:rPr lang="es-ES" b="1" dirty="0" smtClean="0">
                <a:solidFill>
                  <a:srgbClr val="C00000"/>
                </a:solidFill>
                <a:latin typeface="+mj-lt"/>
              </a:rPr>
              <a:t>carga </a:t>
            </a:r>
            <a:r>
              <a:rPr lang="en-US" b="1" dirty="0" err="1" smtClean="0">
                <a:solidFill>
                  <a:srgbClr val="C00000"/>
                </a:solidFill>
                <a:latin typeface="+mj-lt"/>
              </a:rPr>
              <a:t>positiva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729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-2615"/>
            <a:ext cx="9144000" cy="537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CuadroTexto 2"/>
          <p:cNvSpPr txBox="1"/>
          <p:nvPr/>
        </p:nvSpPr>
        <p:spPr>
          <a:xfrm>
            <a:off x="2771800" y="-2615"/>
            <a:ext cx="3420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latin typeface="+mj-lt"/>
              </a:rPr>
              <a:t>Metales de Transición</a:t>
            </a:r>
            <a:endParaRPr lang="en-US" sz="2400" b="1" dirty="0">
              <a:latin typeface="+mj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16" y="1347614"/>
            <a:ext cx="8941884" cy="19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112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-2615"/>
            <a:ext cx="9144000" cy="537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CuadroTexto 2"/>
          <p:cNvSpPr txBox="1"/>
          <p:nvPr/>
        </p:nvSpPr>
        <p:spPr>
          <a:xfrm>
            <a:off x="2195736" y="-2615"/>
            <a:ext cx="450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latin typeface="+mj-lt"/>
              </a:rPr>
              <a:t>Compuestos </a:t>
            </a:r>
            <a:r>
              <a:rPr lang="es-CL" sz="2400" b="1" dirty="0" smtClean="0">
                <a:latin typeface="+mj-lt"/>
              </a:rPr>
              <a:t>Moleculares</a:t>
            </a:r>
            <a:endParaRPr lang="en-US" sz="2400" b="1" dirty="0">
              <a:latin typeface="+mj-l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87524" y="627534"/>
            <a:ext cx="86049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Muchos </a:t>
            </a:r>
            <a:r>
              <a:rPr lang="es-ES" sz="1600" b="1" dirty="0"/>
              <a:t>compuestos moleculares </a:t>
            </a:r>
            <a:r>
              <a:rPr lang="es-ES" sz="1600" dirty="0"/>
              <a:t>son </a:t>
            </a:r>
            <a:r>
              <a:rPr lang="es-ES" sz="1600" b="1" dirty="0"/>
              <a:t>compuestos binarios</a:t>
            </a:r>
            <a:r>
              <a:rPr lang="es-ES" sz="1600" dirty="0"/>
              <a:t>. </a:t>
            </a:r>
            <a:endParaRPr lang="es-ES" sz="1600" dirty="0" smtClean="0"/>
          </a:p>
          <a:p>
            <a:endParaRPr lang="es-ES" sz="1600" dirty="0"/>
          </a:p>
          <a:p>
            <a:r>
              <a:rPr lang="es-ES" sz="1600" dirty="0" smtClean="0"/>
              <a:t>La nomenclatura de </a:t>
            </a:r>
            <a:r>
              <a:rPr lang="es-ES" sz="1600" dirty="0"/>
              <a:t>los </a:t>
            </a:r>
            <a:r>
              <a:rPr lang="es-ES" sz="1600" b="1" dirty="0"/>
              <a:t>compuestos moleculares binarios </a:t>
            </a:r>
            <a:r>
              <a:rPr lang="es-ES" sz="1600" dirty="0"/>
              <a:t>se hace de manera similar a la de </a:t>
            </a:r>
            <a:r>
              <a:rPr lang="es-ES" sz="1600" dirty="0" smtClean="0"/>
              <a:t>los </a:t>
            </a:r>
            <a:r>
              <a:rPr lang="en-US" sz="1600" b="1" dirty="0" err="1" smtClean="0"/>
              <a:t>compuestos</a:t>
            </a:r>
            <a:r>
              <a:rPr lang="en-US" sz="1600" b="1" dirty="0" smtClean="0"/>
              <a:t> </a:t>
            </a:r>
            <a:r>
              <a:rPr lang="en-US" sz="1600" b="1" dirty="0" err="1"/>
              <a:t>iónicos</a:t>
            </a:r>
            <a:r>
              <a:rPr lang="en-US" sz="1600" b="1" dirty="0"/>
              <a:t> </a:t>
            </a:r>
            <a:r>
              <a:rPr lang="en-US" sz="1600" b="1" dirty="0" err="1" smtClean="0"/>
              <a:t>binarios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571750"/>
            <a:ext cx="4356484" cy="118895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87524" y="1797049"/>
            <a:ext cx="8604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Se nombra </a:t>
            </a:r>
            <a:r>
              <a:rPr lang="es-ES" b="1" dirty="0">
                <a:solidFill>
                  <a:srgbClr val="C00000"/>
                </a:solidFill>
              </a:rPr>
              <a:t>primero el segundo elemento</a:t>
            </a:r>
            <a:r>
              <a:rPr lang="es-ES" dirty="0"/>
              <a:t> de la fórmula, </a:t>
            </a:r>
            <a:r>
              <a:rPr lang="es-ES" dirty="0" smtClean="0"/>
              <a:t>a cuya </a:t>
            </a:r>
            <a:r>
              <a:rPr lang="es-ES" dirty="0"/>
              <a:t>raíz </a:t>
            </a:r>
            <a:r>
              <a:rPr lang="es-ES" dirty="0" smtClean="0"/>
              <a:t>se adiciona </a:t>
            </a:r>
            <a:r>
              <a:rPr lang="es-ES" dirty="0"/>
              <a:t>el </a:t>
            </a:r>
            <a:r>
              <a:rPr lang="es-ES" dirty="0" err="1" smtClean="0"/>
              <a:t>suifjo</a:t>
            </a:r>
            <a:r>
              <a:rPr lang="es-ES" dirty="0" smtClean="0"/>
              <a:t> </a:t>
            </a:r>
            <a:r>
              <a:rPr lang="es-ES" b="1" dirty="0">
                <a:solidFill>
                  <a:srgbClr val="C00000"/>
                </a:solidFill>
              </a:rPr>
              <a:t>-</a:t>
            </a:r>
            <a:r>
              <a:rPr lang="es-ES" b="1" i="1" dirty="0">
                <a:solidFill>
                  <a:srgbClr val="C00000"/>
                </a:solidFill>
              </a:rPr>
              <a:t>uro </a:t>
            </a:r>
            <a:r>
              <a:rPr lang="es-ES" dirty="0"/>
              <a:t>y después se </a:t>
            </a:r>
            <a:r>
              <a:rPr lang="es-ES" b="1" dirty="0">
                <a:solidFill>
                  <a:srgbClr val="C00000"/>
                </a:solidFill>
              </a:rPr>
              <a:t>nombra el primer elemento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9643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-2615"/>
            <a:ext cx="9144000" cy="537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CuadroTexto 2"/>
          <p:cNvSpPr txBox="1"/>
          <p:nvPr/>
        </p:nvSpPr>
        <p:spPr>
          <a:xfrm>
            <a:off x="2195736" y="-2615"/>
            <a:ext cx="450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latin typeface="+mj-lt"/>
              </a:rPr>
              <a:t>Compuestos </a:t>
            </a:r>
            <a:r>
              <a:rPr lang="es-CL" sz="2400" b="1" dirty="0" smtClean="0">
                <a:latin typeface="+mj-lt"/>
              </a:rPr>
              <a:t>Moleculares</a:t>
            </a:r>
            <a:endParaRPr lang="en-US" sz="2400" b="1" dirty="0">
              <a:latin typeface="+mj-l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86934" y="746076"/>
            <a:ext cx="8318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Es muy común que un </a:t>
            </a:r>
            <a:r>
              <a:rPr lang="es-ES" b="1" dirty="0" smtClean="0"/>
              <a:t>par de elementos forme diferentes compuestos.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286934" y="1316987"/>
            <a:ext cx="8533538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estos</a:t>
            </a:r>
            <a:r>
              <a:rPr lang="en-US" dirty="0"/>
              <a:t> </a:t>
            </a:r>
            <a:r>
              <a:rPr lang="en-US" dirty="0" err="1" smtClean="0"/>
              <a:t>casos</a:t>
            </a:r>
            <a:r>
              <a:rPr lang="en-US" dirty="0" smtClean="0"/>
              <a:t> </a:t>
            </a:r>
            <a:r>
              <a:rPr lang="es-ES" b="1" dirty="0" smtClean="0"/>
              <a:t>se </a:t>
            </a:r>
            <a:r>
              <a:rPr lang="es-ES" b="1" dirty="0"/>
              <a:t>evita la confusión en la nomenclatura de los compuestos mediante el uso de </a:t>
            </a:r>
            <a:r>
              <a:rPr lang="es-ES" b="1" dirty="0" smtClean="0"/>
              <a:t>prefijos</a:t>
            </a:r>
            <a:r>
              <a:rPr lang="es-ES" dirty="0" smtClean="0"/>
              <a:t>.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166638"/>
            <a:ext cx="5274080" cy="240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977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-2615"/>
            <a:ext cx="9144000" cy="537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Nomenclatura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ácidos</a:t>
            </a:r>
            <a:endParaRPr lang="es-CL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51520" y="69954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Un </a:t>
            </a:r>
            <a:r>
              <a:rPr lang="es-ES" b="1" i="1" dirty="0" smtClean="0"/>
              <a:t>ácido </a:t>
            </a:r>
            <a:r>
              <a:rPr lang="es-ES" dirty="0" smtClean="0"/>
              <a:t>se describe como </a:t>
            </a:r>
            <a:r>
              <a:rPr lang="es-ES" i="1" dirty="0" smtClean="0"/>
              <a:t>una sustancia que libera iones hidrogeno (H</a:t>
            </a:r>
            <a:r>
              <a:rPr lang="es-ES" baseline="30000" dirty="0" smtClean="0"/>
              <a:t>+</a:t>
            </a:r>
            <a:r>
              <a:rPr lang="es-ES" i="1" dirty="0" smtClean="0"/>
              <a:t>) cuando se </a:t>
            </a:r>
            <a:r>
              <a:rPr lang="en-US" i="1" dirty="0" err="1" smtClean="0"/>
              <a:t>disuelve</a:t>
            </a:r>
            <a:r>
              <a:rPr lang="en-US" i="1" dirty="0" smtClean="0"/>
              <a:t> </a:t>
            </a:r>
            <a:r>
              <a:rPr lang="en-US" i="1" dirty="0" err="1" smtClean="0"/>
              <a:t>en</a:t>
            </a:r>
            <a:r>
              <a:rPr lang="en-US" i="1" dirty="0" smtClean="0"/>
              <a:t> </a:t>
            </a:r>
            <a:r>
              <a:rPr lang="en-US" i="1" dirty="0" err="1" smtClean="0"/>
              <a:t>agua</a:t>
            </a:r>
            <a:r>
              <a:rPr lang="en-US" i="1" dirty="0" smtClean="0"/>
              <a:t>.</a:t>
            </a: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251520" y="1595463"/>
            <a:ext cx="6029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Los aniones cuyo nombre termina en </a:t>
            </a:r>
            <a:r>
              <a:rPr lang="es-ES" b="1" dirty="0"/>
              <a:t>-uro </a:t>
            </a:r>
            <a:r>
              <a:rPr lang="es-ES" dirty="0"/>
              <a:t>forman ácidos cuyo </a:t>
            </a:r>
            <a:r>
              <a:rPr lang="es-ES" dirty="0" smtClean="0"/>
              <a:t>nombre </a:t>
            </a:r>
            <a:r>
              <a:rPr lang="en-US" dirty="0" err="1" smtClean="0"/>
              <a:t>termina</a:t>
            </a:r>
            <a:r>
              <a:rPr lang="en-US" dirty="0" smtClean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b="1" dirty="0" smtClean="0"/>
              <a:t>–</a:t>
            </a:r>
            <a:r>
              <a:rPr lang="en-US" b="1" dirty="0" err="1" smtClean="0"/>
              <a:t>hídrico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37" y="2931790"/>
            <a:ext cx="5256584" cy="103753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1274735"/>
            <a:ext cx="2594754" cy="378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1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-2615"/>
            <a:ext cx="9144000" cy="537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Nomenclatura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ácidos</a:t>
            </a:r>
            <a:endParaRPr lang="es-CL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51520" y="69954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Un </a:t>
            </a:r>
            <a:r>
              <a:rPr lang="es-ES" b="1" i="1" dirty="0" smtClean="0"/>
              <a:t>ácido </a:t>
            </a:r>
            <a:r>
              <a:rPr lang="es-ES" dirty="0" smtClean="0"/>
              <a:t>se describe como </a:t>
            </a:r>
            <a:r>
              <a:rPr lang="es-ES" i="1" dirty="0" smtClean="0"/>
              <a:t>una sustancia que libera iones hidrogeno (H</a:t>
            </a:r>
            <a:r>
              <a:rPr lang="es-ES" baseline="30000" dirty="0" smtClean="0"/>
              <a:t>+</a:t>
            </a:r>
            <a:r>
              <a:rPr lang="es-ES" i="1" dirty="0" smtClean="0"/>
              <a:t>) cuando se </a:t>
            </a:r>
            <a:r>
              <a:rPr lang="en-US" i="1" dirty="0" err="1" smtClean="0"/>
              <a:t>disuelve</a:t>
            </a:r>
            <a:r>
              <a:rPr lang="en-US" i="1" dirty="0" smtClean="0"/>
              <a:t> </a:t>
            </a:r>
            <a:r>
              <a:rPr lang="en-US" i="1" dirty="0" err="1" smtClean="0"/>
              <a:t>en</a:t>
            </a:r>
            <a:r>
              <a:rPr lang="en-US" i="1" dirty="0" smtClean="0"/>
              <a:t> </a:t>
            </a:r>
            <a:r>
              <a:rPr lang="en-US" i="1" dirty="0" err="1" smtClean="0"/>
              <a:t>agua</a:t>
            </a:r>
            <a:r>
              <a:rPr lang="en-US" i="1" dirty="0" smtClean="0"/>
              <a:t>.</a:t>
            </a: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251520" y="1402359"/>
            <a:ext cx="6029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Los aniones cuyo nombre termina en </a:t>
            </a:r>
            <a:r>
              <a:rPr lang="es-ES" b="1" dirty="0"/>
              <a:t>-uro </a:t>
            </a:r>
            <a:r>
              <a:rPr lang="es-ES" dirty="0"/>
              <a:t>forman ácidos cuyo </a:t>
            </a:r>
            <a:r>
              <a:rPr lang="es-ES" dirty="0" smtClean="0"/>
              <a:t>nombre </a:t>
            </a:r>
            <a:r>
              <a:rPr lang="en-US" dirty="0" err="1" smtClean="0"/>
              <a:t>termina</a:t>
            </a:r>
            <a:r>
              <a:rPr lang="en-US" dirty="0" smtClean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b="1" dirty="0" smtClean="0"/>
              <a:t>–</a:t>
            </a:r>
            <a:r>
              <a:rPr lang="en-US" b="1" dirty="0" err="1" smtClean="0"/>
              <a:t>hídrico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1274735"/>
            <a:ext cx="2594754" cy="378228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51520" y="2211710"/>
            <a:ext cx="6379205" cy="2668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El </a:t>
            </a:r>
            <a:r>
              <a:rPr lang="es-ES" b="1" dirty="0"/>
              <a:t>nombre asignado al compuesto depende de su </a:t>
            </a:r>
            <a:r>
              <a:rPr lang="es-ES" b="1" dirty="0" smtClean="0"/>
              <a:t>estado físico</a:t>
            </a:r>
            <a:r>
              <a:rPr lang="es-ES" dirty="0"/>
              <a:t>. 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En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estado gaseoso o 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en estado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líquido puro</a:t>
            </a:r>
            <a:r>
              <a:rPr lang="es-ES" dirty="0"/>
              <a:t>, </a:t>
            </a:r>
            <a:r>
              <a:rPr lang="es-ES" b="1" dirty="0" err="1"/>
              <a:t>HCl</a:t>
            </a:r>
            <a:r>
              <a:rPr lang="es-ES" dirty="0"/>
              <a:t> es </a:t>
            </a:r>
            <a:r>
              <a:rPr lang="es-ES" dirty="0" smtClean="0"/>
              <a:t>cloruro de hidrógeno</a:t>
            </a:r>
            <a:r>
              <a:rPr lang="es-ES" dirty="0"/>
              <a:t>. 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Cuando </a:t>
            </a:r>
            <a:r>
              <a:rPr lang="es-ES" dirty="0"/>
              <a:t>se </a:t>
            </a:r>
            <a:r>
              <a:rPr lang="es-ES" b="1" dirty="0">
                <a:solidFill>
                  <a:schemeClr val="tx2">
                    <a:lumMod val="50000"/>
                  </a:schemeClr>
                </a:solidFill>
              </a:rPr>
              <a:t>encuentra disuelto en agua</a:t>
            </a:r>
            <a:r>
              <a:rPr lang="es-ES" dirty="0"/>
              <a:t>, </a:t>
            </a:r>
            <a:r>
              <a:rPr lang="es-ES" dirty="0" smtClean="0"/>
              <a:t>sus moléculas </a:t>
            </a:r>
            <a:r>
              <a:rPr lang="es-ES" dirty="0"/>
              <a:t>se separan en los </a:t>
            </a:r>
            <a:r>
              <a:rPr lang="es-ES" b="1" dirty="0" smtClean="0"/>
              <a:t>iones H</a:t>
            </a:r>
            <a:r>
              <a:rPr lang="es-ES" b="1" baseline="30000" dirty="0" smtClean="0"/>
              <a:t>+</a:t>
            </a:r>
            <a:r>
              <a:rPr lang="es-ES" sz="800" b="1" dirty="0" smtClean="0"/>
              <a:t> </a:t>
            </a:r>
            <a:r>
              <a:rPr lang="es-ES" b="1" dirty="0"/>
              <a:t>y </a:t>
            </a:r>
            <a:r>
              <a:rPr lang="es-ES" b="1" dirty="0" smtClean="0"/>
              <a:t>Cl</a:t>
            </a:r>
            <a:r>
              <a:rPr lang="es-ES" sz="2400" b="1" baseline="30000" dirty="0" smtClean="0"/>
              <a:t>-</a:t>
            </a:r>
            <a:r>
              <a:rPr lang="es-ES" dirty="0"/>
              <a:t> </a:t>
            </a:r>
            <a:r>
              <a:rPr lang="es-ES" dirty="0" smtClean="0"/>
              <a:t>y se </a:t>
            </a:r>
            <a:r>
              <a:rPr lang="es-ES" dirty="0"/>
              <a:t>llama </a:t>
            </a:r>
            <a:r>
              <a:rPr lang="es-ES" b="1" dirty="0">
                <a:solidFill>
                  <a:srgbClr val="C00000"/>
                </a:solidFill>
              </a:rPr>
              <a:t>ácido clorhídrico</a:t>
            </a:r>
            <a:r>
              <a:rPr lang="es-E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2865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5516" y="771550"/>
            <a:ext cx="8748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 smtClean="0"/>
              <a:t>Oxiácidos</a:t>
            </a:r>
            <a:r>
              <a:rPr lang="es-ES" b="1" dirty="0" smtClean="0"/>
              <a:t> </a:t>
            </a:r>
            <a:r>
              <a:rPr lang="es-ES" dirty="0"/>
              <a:t>son ácidos que contienen </a:t>
            </a:r>
            <a:r>
              <a:rPr lang="es-ES" b="1" dirty="0">
                <a:solidFill>
                  <a:srgbClr val="C00000"/>
                </a:solidFill>
              </a:rPr>
              <a:t>hidrogeno</a:t>
            </a:r>
            <a:r>
              <a:rPr lang="es-ES" dirty="0"/>
              <a:t>, </a:t>
            </a:r>
            <a:r>
              <a:rPr lang="es-ES" b="1" dirty="0">
                <a:solidFill>
                  <a:schemeClr val="tx2">
                    <a:lumMod val="50000"/>
                  </a:schemeClr>
                </a:solidFill>
              </a:rPr>
              <a:t>oxigeno</a:t>
            </a:r>
            <a:r>
              <a:rPr lang="es-ES" dirty="0"/>
              <a:t> y </a:t>
            </a:r>
            <a:r>
              <a:rPr lang="es-ES" b="1" dirty="0"/>
              <a:t>otro elemento </a:t>
            </a:r>
            <a:r>
              <a:rPr lang="es-ES" dirty="0"/>
              <a:t>(el </a:t>
            </a:r>
            <a:r>
              <a:rPr lang="es-ES" dirty="0" smtClean="0"/>
              <a:t>elemento </a:t>
            </a:r>
            <a:r>
              <a:rPr lang="en-US" dirty="0" smtClean="0"/>
              <a:t>central).</a:t>
            </a:r>
            <a:endParaRPr lang="en-US" dirty="0"/>
          </a:p>
        </p:txBody>
      </p:sp>
      <p:sp>
        <p:nvSpPr>
          <p:cNvPr id="3" name="Rectangle 3"/>
          <p:cNvSpPr/>
          <p:nvPr/>
        </p:nvSpPr>
        <p:spPr>
          <a:xfrm>
            <a:off x="0" y="-2615"/>
            <a:ext cx="9144000" cy="537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Nomenclatura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ácidos</a:t>
            </a:r>
            <a:endParaRPr lang="es-CL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15516" y="1654193"/>
            <a:ext cx="8604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Las fórmulas de los </a:t>
            </a:r>
            <a:r>
              <a:rPr lang="es-ES" b="1" dirty="0" err="1"/>
              <a:t>oxiácidos</a:t>
            </a:r>
            <a:r>
              <a:rPr lang="es-ES" dirty="0"/>
              <a:t> por lo general se escriben con el </a:t>
            </a:r>
            <a:r>
              <a:rPr lang="es-ES" b="1" dirty="0"/>
              <a:t>H</a:t>
            </a:r>
            <a:r>
              <a:rPr lang="es-ES" dirty="0"/>
              <a:t> </a:t>
            </a:r>
            <a:r>
              <a:rPr lang="es-ES" dirty="0" smtClean="0"/>
              <a:t>en primer </a:t>
            </a:r>
            <a:r>
              <a:rPr lang="es-ES" dirty="0"/>
              <a:t>lugar, seguido por el </a:t>
            </a:r>
            <a:r>
              <a:rPr lang="es-ES" b="1" dirty="0"/>
              <a:t>elemento central </a:t>
            </a:r>
            <a:r>
              <a:rPr lang="es-ES" dirty="0"/>
              <a:t>y al </a:t>
            </a:r>
            <a:r>
              <a:rPr lang="es-ES" dirty="0" smtClean="0"/>
              <a:t>final </a:t>
            </a:r>
            <a:r>
              <a:rPr lang="es-ES" dirty="0"/>
              <a:t>el </a:t>
            </a:r>
            <a:r>
              <a:rPr lang="es-ES" b="1" dirty="0"/>
              <a:t>O</a:t>
            </a:r>
            <a:r>
              <a:rPr lang="es-ES" dirty="0"/>
              <a:t>.</a:t>
            </a:r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825" y="2355726"/>
            <a:ext cx="4466338" cy="230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84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79512" y="195486"/>
            <a:ext cx="8784976" cy="5581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2"/>
          <p:cNvSpPr/>
          <p:nvPr/>
        </p:nvSpPr>
        <p:spPr>
          <a:xfrm>
            <a:off x="179512" y="19548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800" b="1" dirty="0" smtClean="0">
                <a:latin typeface="+mj-lt"/>
              </a:rPr>
              <a:t>¿Qué es </a:t>
            </a:r>
            <a:r>
              <a:rPr lang="es-ES" sz="2800" b="1" dirty="0">
                <a:latin typeface="+mj-lt"/>
              </a:rPr>
              <a:t>la </a:t>
            </a:r>
            <a:r>
              <a:rPr lang="es-ES" sz="2800" b="1" dirty="0" smtClean="0">
                <a:latin typeface="+mj-lt"/>
              </a:rPr>
              <a:t>Química? </a:t>
            </a:r>
          </a:p>
          <a:p>
            <a:endParaRPr lang="es-ES" sz="2000" dirty="0">
              <a:latin typeface="+mj-l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23528" y="1042313"/>
            <a:ext cx="35283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+mj-lt"/>
              </a:rPr>
              <a:t>Nuestra </a:t>
            </a:r>
            <a:r>
              <a:rPr lang="es-ES" b="1" dirty="0">
                <a:latin typeface="+mj-lt"/>
              </a:rPr>
              <a:t>actividad cotidiana </a:t>
            </a:r>
            <a:r>
              <a:rPr lang="es-ES" dirty="0">
                <a:latin typeface="+mj-lt"/>
              </a:rPr>
              <a:t>hacemos uso de lo que la </a:t>
            </a:r>
            <a:r>
              <a:rPr lang="es-ES" b="1" dirty="0" smtClean="0">
                <a:latin typeface="+mj-lt"/>
              </a:rPr>
              <a:t>Química </a:t>
            </a:r>
            <a:r>
              <a:rPr lang="es-ES" b="1" dirty="0">
                <a:latin typeface="+mj-lt"/>
              </a:rPr>
              <a:t>aplicada </a:t>
            </a:r>
            <a:r>
              <a:rPr lang="es-ES" dirty="0">
                <a:latin typeface="+mj-lt"/>
              </a:rPr>
              <a:t>nos ofrece: </a:t>
            </a:r>
            <a:r>
              <a:rPr lang="es-ES" dirty="0" smtClean="0">
                <a:latin typeface="+mj-lt"/>
              </a:rPr>
              <a:t>plásticos</a:t>
            </a:r>
            <a:r>
              <a:rPr lang="es-ES" dirty="0">
                <a:latin typeface="+mj-lt"/>
              </a:rPr>
              <a:t>, ordenadores, baterías, lámparas, agua potable, </a:t>
            </a:r>
            <a:r>
              <a:rPr lang="es-ES" dirty="0" smtClean="0">
                <a:latin typeface="+mj-lt"/>
              </a:rPr>
              <a:t>jabones</a:t>
            </a:r>
            <a:r>
              <a:rPr lang="es-ES" dirty="0">
                <a:latin typeface="+mj-lt"/>
              </a:rPr>
              <a:t>, detergentes, cosméticos, perfumes, textiles, pinturas, combustibles, fertilizantes</a:t>
            </a:r>
            <a:r>
              <a:rPr lang="es-ES" dirty="0" smtClean="0">
                <a:latin typeface="+mj-lt"/>
              </a:rPr>
              <a:t>,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medicamentos</a:t>
            </a:r>
            <a:r>
              <a:rPr lang="en-US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63666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-2615"/>
            <a:ext cx="9144000" cy="537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Nomenclatura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ácidos</a:t>
            </a:r>
            <a:endParaRPr lang="es-CL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15516" y="1203598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34EA3"/>
                </a:solidFill>
                <a:latin typeface="TimesLTStd-Bold"/>
              </a:rPr>
              <a:t>1. </a:t>
            </a:r>
            <a:r>
              <a:rPr lang="es-ES" dirty="0" smtClean="0">
                <a:solidFill>
                  <a:srgbClr val="000000"/>
                </a:solidFill>
                <a:latin typeface="TimesLTStd-Roman"/>
              </a:rPr>
              <a:t>Al </a:t>
            </a:r>
            <a:r>
              <a:rPr lang="es-ES" dirty="0">
                <a:solidFill>
                  <a:srgbClr val="000000"/>
                </a:solidFill>
                <a:latin typeface="TimesLTStd-Roman"/>
              </a:rPr>
              <a:t>agregar </a:t>
            </a:r>
            <a:r>
              <a:rPr lang="es-ES" dirty="0">
                <a:solidFill>
                  <a:srgbClr val="C00000"/>
                </a:solidFill>
                <a:latin typeface="TimesLTStd-Roman"/>
              </a:rPr>
              <a:t>un átomo de O</a:t>
            </a:r>
            <a:r>
              <a:rPr lang="es-ES" dirty="0">
                <a:solidFill>
                  <a:srgbClr val="000000"/>
                </a:solidFill>
                <a:latin typeface="TimesLTStd-Roman"/>
              </a:rPr>
              <a:t> al ácido </a:t>
            </a:r>
            <a:r>
              <a:rPr lang="es-ES" dirty="0">
                <a:solidFill>
                  <a:srgbClr val="C00000"/>
                </a:solidFill>
                <a:latin typeface="TimesLTStd-Roman"/>
              </a:rPr>
              <a:t>“-</a:t>
            </a:r>
            <a:r>
              <a:rPr lang="es-ES" dirty="0" err="1">
                <a:solidFill>
                  <a:srgbClr val="C00000"/>
                </a:solidFill>
                <a:latin typeface="TimesLTStd-Roman"/>
              </a:rPr>
              <a:t>ico</a:t>
            </a:r>
            <a:r>
              <a:rPr lang="es-ES" dirty="0">
                <a:solidFill>
                  <a:srgbClr val="C00000"/>
                </a:solidFill>
                <a:latin typeface="TimesLTStd-Roman"/>
              </a:rPr>
              <a:t>”, </a:t>
            </a:r>
            <a:r>
              <a:rPr lang="es-ES" dirty="0">
                <a:solidFill>
                  <a:srgbClr val="000000"/>
                </a:solidFill>
                <a:latin typeface="TimesLTStd-Roman"/>
              </a:rPr>
              <a:t>el ácido se llamará ácido </a:t>
            </a:r>
            <a:r>
              <a:rPr lang="es-ES" b="1" dirty="0">
                <a:solidFill>
                  <a:srgbClr val="C00000"/>
                </a:solidFill>
                <a:latin typeface="TimesLTStd-Roman"/>
              </a:rPr>
              <a:t>“per...</a:t>
            </a:r>
            <a:r>
              <a:rPr lang="es-ES" b="1" dirty="0" err="1">
                <a:solidFill>
                  <a:srgbClr val="C00000"/>
                </a:solidFill>
                <a:latin typeface="TimesLTStd-Roman"/>
              </a:rPr>
              <a:t>ico</a:t>
            </a:r>
            <a:r>
              <a:rPr lang="es-ES" b="1" dirty="0">
                <a:solidFill>
                  <a:srgbClr val="C00000"/>
                </a:solidFill>
                <a:latin typeface="TimesLTStd-Roman"/>
              </a:rPr>
              <a:t>”. </a:t>
            </a:r>
            <a:r>
              <a:rPr lang="es-ES" dirty="0" smtClean="0">
                <a:solidFill>
                  <a:srgbClr val="000000"/>
                </a:solidFill>
                <a:latin typeface="TimesLTStd-Roman"/>
              </a:rPr>
              <a:t>Así, la </a:t>
            </a:r>
            <a:r>
              <a:rPr lang="es-ES" dirty="0">
                <a:solidFill>
                  <a:srgbClr val="000000"/>
                </a:solidFill>
                <a:latin typeface="TimesLTStd-Roman"/>
              </a:rPr>
              <a:t>adición de un átomo de O a </a:t>
            </a:r>
            <a:r>
              <a:rPr lang="es-ES" b="1" dirty="0">
                <a:solidFill>
                  <a:srgbClr val="000000"/>
                </a:solidFill>
                <a:latin typeface="TimesLTStd-Roman"/>
              </a:rPr>
              <a:t>HClO</a:t>
            </a:r>
            <a:r>
              <a:rPr lang="es-ES" sz="1600" b="1" baseline="-25000" dirty="0">
                <a:solidFill>
                  <a:srgbClr val="000000"/>
                </a:solidFill>
                <a:latin typeface="TimesLTStd-Roman"/>
              </a:rPr>
              <a:t>3</a:t>
            </a:r>
            <a:r>
              <a:rPr lang="es-ES" sz="1200" baseline="-25000" dirty="0">
                <a:solidFill>
                  <a:srgbClr val="000000"/>
                </a:solidFill>
                <a:latin typeface="TimesLTStd-Roman"/>
              </a:rPr>
              <a:t> </a:t>
            </a:r>
            <a:r>
              <a:rPr lang="es-ES" dirty="0" smtClean="0">
                <a:solidFill>
                  <a:srgbClr val="000000"/>
                </a:solidFill>
                <a:latin typeface="TimesLTStd-Roman"/>
              </a:rPr>
              <a:t> será </a:t>
            </a:r>
            <a:r>
              <a:rPr lang="es-ES" b="1" dirty="0">
                <a:solidFill>
                  <a:srgbClr val="000000"/>
                </a:solidFill>
                <a:latin typeface="TimesLTStd-Roman"/>
              </a:rPr>
              <a:t>ácido clórico </a:t>
            </a:r>
            <a:r>
              <a:rPr lang="es-ES" dirty="0">
                <a:solidFill>
                  <a:srgbClr val="000000"/>
                </a:solidFill>
                <a:latin typeface="TimesLTStd-Roman"/>
              </a:rPr>
              <a:t>a</a:t>
            </a:r>
            <a:r>
              <a:rPr lang="es-ES" b="1" dirty="0">
                <a:solidFill>
                  <a:srgbClr val="000000"/>
                </a:solidFill>
                <a:latin typeface="TimesLTStd-Roman"/>
              </a:rPr>
              <a:t> </a:t>
            </a:r>
            <a:r>
              <a:rPr lang="es-ES" b="1" dirty="0" smtClean="0">
                <a:solidFill>
                  <a:srgbClr val="000000"/>
                </a:solidFill>
                <a:latin typeface="TimesLTStd-Roman"/>
              </a:rPr>
              <a:t>ácido </a:t>
            </a:r>
            <a:r>
              <a:rPr lang="en-US" b="1" dirty="0" err="1" smtClean="0">
                <a:solidFill>
                  <a:srgbClr val="000000"/>
                </a:solidFill>
                <a:latin typeface="TimesLTStd-Roman"/>
              </a:rPr>
              <a:t>perclórico</a:t>
            </a:r>
            <a:r>
              <a:rPr lang="en-US" b="1" dirty="0" smtClean="0">
                <a:solidFill>
                  <a:srgbClr val="000000"/>
                </a:solidFill>
                <a:latin typeface="TimesLTStd-Roman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LTStd-Roman"/>
              </a:rPr>
              <a:t>HClO</a:t>
            </a:r>
            <a:r>
              <a:rPr lang="en-US" b="1" baseline="-25000" dirty="0">
                <a:solidFill>
                  <a:srgbClr val="000000"/>
                </a:solidFill>
                <a:latin typeface="TimesLTStd-Roman"/>
              </a:rPr>
              <a:t>4</a:t>
            </a:r>
            <a:r>
              <a:rPr lang="en-US" dirty="0" smtClean="0">
                <a:solidFill>
                  <a:srgbClr val="000000"/>
                </a:solidFill>
                <a:latin typeface="TimesLTStd-Roman"/>
              </a:rPr>
              <a:t>.</a:t>
            </a:r>
          </a:p>
          <a:p>
            <a:endParaRPr lang="en-US" dirty="0">
              <a:solidFill>
                <a:srgbClr val="000000"/>
              </a:solidFill>
              <a:latin typeface="TimesLTStd-Roman"/>
            </a:endParaRPr>
          </a:p>
          <a:p>
            <a:r>
              <a:rPr lang="es-ES" b="1" dirty="0">
                <a:solidFill>
                  <a:srgbClr val="034EA3"/>
                </a:solidFill>
                <a:latin typeface="TimesLTStd-Bold"/>
              </a:rPr>
              <a:t>2. </a:t>
            </a:r>
            <a:r>
              <a:rPr lang="es-ES" dirty="0">
                <a:solidFill>
                  <a:srgbClr val="000000"/>
                </a:solidFill>
                <a:latin typeface="TimesLTStd-Roman"/>
              </a:rPr>
              <a:t>Al quitar un átomo de </a:t>
            </a:r>
            <a:r>
              <a:rPr lang="es-ES" b="1" dirty="0">
                <a:solidFill>
                  <a:srgbClr val="C00000"/>
                </a:solidFill>
                <a:latin typeface="TimesLTStd-Roman"/>
              </a:rPr>
              <a:t>O al ácido “-</a:t>
            </a:r>
            <a:r>
              <a:rPr lang="es-ES" b="1" dirty="0" err="1">
                <a:solidFill>
                  <a:srgbClr val="C00000"/>
                </a:solidFill>
                <a:latin typeface="TimesLTStd-Roman"/>
              </a:rPr>
              <a:t>ico</a:t>
            </a:r>
            <a:r>
              <a:rPr lang="es-ES" b="1" dirty="0">
                <a:solidFill>
                  <a:srgbClr val="C00000"/>
                </a:solidFill>
                <a:latin typeface="TimesLTStd-Roman"/>
              </a:rPr>
              <a:t>”</a:t>
            </a:r>
            <a:r>
              <a:rPr lang="es-ES" dirty="0">
                <a:solidFill>
                  <a:srgbClr val="000000"/>
                </a:solidFill>
                <a:latin typeface="TimesLTStd-Roman"/>
              </a:rPr>
              <a:t>, el ácido se llama </a:t>
            </a:r>
            <a:r>
              <a:rPr lang="es-ES" b="1" dirty="0">
                <a:solidFill>
                  <a:srgbClr val="000000"/>
                </a:solidFill>
                <a:latin typeface="TimesLTStd-Roman"/>
              </a:rPr>
              <a:t>ácido </a:t>
            </a:r>
            <a:r>
              <a:rPr lang="es-ES" b="1" dirty="0">
                <a:solidFill>
                  <a:srgbClr val="C00000"/>
                </a:solidFill>
                <a:latin typeface="TimesLTStd-Roman"/>
              </a:rPr>
              <a:t>“-oso”</a:t>
            </a:r>
            <a:r>
              <a:rPr lang="es-ES" b="1" dirty="0">
                <a:solidFill>
                  <a:srgbClr val="000000"/>
                </a:solidFill>
                <a:latin typeface="TimesLTStd-Roman"/>
              </a:rPr>
              <a:t>. </a:t>
            </a:r>
            <a:endParaRPr lang="es-ES" b="1" dirty="0" smtClean="0">
              <a:solidFill>
                <a:srgbClr val="000000"/>
              </a:solidFill>
              <a:latin typeface="TimesLTStd-Roman"/>
            </a:endParaRPr>
          </a:p>
          <a:p>
            <a:r>
              <a:rPr lang="es-ES" dirty="0" smtClean="0">
                <a:solidFill>
                  <a:srgbClr val="000000"/>
                </a:solidFill>
                <a:latin typeface="TimesLTStd-Roman"/>
              </a:rPr>
              <a:t>Así</a:t>
            </a:r>
            <a:r>
              <a:rPr lang="es-ES" dirty="0">
                <a:solidFill>
                  <a:srgbClr val="000000"/>
                </a:solidFill>
                <a:latin typeface="TimesLTStd-Roman"/>
              </a:rPr>
              <a:t>, el </a:t>
            </a:r>
            <a:r>
              <a:rPr lang="es-ES" b="1" dirty="0" smtClean="0">
                <a:solidFill>
                  <a:srgbClr val="000000"/>
                </a:solidFill>
                <a:latin typeface="TimesLTStd-Roman"/>
              </a:rPr>
              <a:t>ácido </a:t>
            </a:r>
            <a:r>
              <a:rPr lang="en-US" b="1" dirty="0" err="1" smtClean="0">
                <a:solidFill>
                  <a:srgbClr val="000000"/>
                </a:solidFill>
                <a:latin typeface="TimesLTStd-Roman"/>
              </a:rPr>
              <a:t>nítrico</a:t>
            </a:r>
            <a:r>
              <a:rPr lang="en-US" b="1" dirty="0">
                <a:solidFill>
                  <a:srgbClr val="000000"/>
                </a:solidFill>
                <a:latin typeface="TimesLTStd-Roman"/>
              </a:rPr>
              <a:t>, HNO</a:t>
            </a:r>
            <a:r>
              <a:rPr lang="en-US" sz="1600" b="1" baseline="-25000" dirty="0">
                <a:solidFill>
                  <a:srgbClr val="000000"/>
                </a:solidFill>
                <a:latin typeface="TimesLTStd-Roman"/>
              </a:rPr>
              <a:t>3</a:t>
            </a:r>
            <a:r>
              <a:rPr lang="en-US" dirty="0">
                <a:solidFill>
                  <a:srgbClr val="000000"/>
                </a:solidFill>
                <a:latin typeface="TimesLTStd-Roman"/>
              </a:rPr>
              <a:t>, se </a:t>
            </a:r>
            <a:r>
              <a:rPr lang="en-US" dirty="0" err="1">
                <a:solidFill>
                  <a:srgbClr val="000000"/>
                </a:solidFill>
                <a:latin typeface="TimesLTStd-Roman"/>
              </a:rPr>
              <a:t>transforma</a:t>
            </a:r>
            <a:r>
              <a:rPr lang="en-US" dirty="0">
                <a:solidFill>
                  <a:srgbClr val="000000"/>
                </a:solidFill>
                <a:latin typeface="TimesLTStd-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LTStd-Roman"/>
              </a:rPr>
              <a:t>en</a:t>
            </a:r>
            <a:r>
              <a:rPr lang="en-US" dirty="0">
                <a:solidFill>
                  <a:srgbClr val="000000"/>
                </a:solidFill>
                <a:latin typeface="TimesLTStd-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LTStd-Roman"/>
              </a:rPr>
              <a:t>ácido</a:t>
            </a:r>
            <a:r>
              <a:rPr lang="en-US" b="1" dirty="0">
                <a:solidFill>
                  <a:srgbClr val="000000"/>
                </a:solidFill>
                <a:latin typeface="TimesLTStd-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LTStd-Roman"/>
              </a:rPr>
              <a:t>nitroso</a:t>
            </a:r>
            <a:r>
              <a:rPr lang="en-US" b="1" dirty="0">
                <a:solidFill>
                  <a:srgbClr val="000000"/>
                </a:solidFill>
                <a:latin typeface="TimesLTStd-Roman"/>
              </a:rPr>
              <a:t>, HNO</a:t>
            </a:r>
            <a:r>
              <a:rPr lang="en-US" sz="1600" b="1" baseline="-25000" dirty="0">
                <a:solidFill>
                  <a:srgbClr val="000000"/>
                </a:solidFill>
                <a:latin typeface="TimesLTStd-Roman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LTStd-Roman"/>
              </a:rPr>
              <a:t>.</a:t>
            </a:r>
          </a:p>
          <a:p>
            <a:endParaRPr lang="en-US" dirty="0">
              <a:solidFill>
                <a:srgbClr val="000000"/>
              </a:solidFill>
              <a:latin typeface="TimesLTStd-Roman"/>
            </a:endParaRPr>
          </a:p>
          <a:p>
            <a:r>
              <a:rPr lang="es-ES" b="1" dirty="0">
                <a:solidFill>
                  <a:srgbClr val="034EA3"/>
                </a:solidFill>
                <a:latin typeface="TimesLTStd-Bold"/>
              </a:rPr>
              <a:t>3. </a:t>
            </a:r>
            <a:r>
              <a:rPr lang="es-ES" dirty="0">
                <a:solidFill>
                  <a:srgbClr val="000000"/>
                </a:solidFill>
                <a:latin typeface="TimesLTStd-Roman"/>
              </a:rPr>
              <a:t>Al quitar </a:t>
            </a:r>
            <a:r>
              <a:rPr lang="es-ES" b="1" dirty="0" smtClean="0">
                <a:solidFill>
                  <a:srgbClr val="C00000"/>
                </a:solidFill>
                <a:latin typeface="TimesLTStd-Roman"/>
              </a:rPr>
              <a:t>2 </a:t>
            </a:r>
            <a:r>
              <a:rPr lang="es-ES" b="1" dirty="0">
                <a:solidFill>
                  <a:srgbClr val="C00000"/>
                </a:solidFill>
                <a:latin typeface="TimesLTStd-Roman"/>
              </a:rPr>
              <a:t>átomos de O del ácido “-</a:t>
            </a:r>
            <a:r>
              <a:rPr lang="es-ES" b="1" dirty="0" err="1">
                <a:solidFill>
                  <a:srgbClr val="C00000"/>
                </a:solidFill>
                <a:latin typeface="TimesLTStd-Roman"/>
              </a:rPr>
              <a:t>ico</a:t>
            </a:r>
            <a:r>
              <a:rPr lang="es-ES" b="1" dirty="0">
                <a:solidFill>
                  <a:srgbClr val="C00000"/>
                </a:solidFill>
                <a:latin typeface="TimesLTStd-Roman"/>
              </a:rPr>
              <a:t>”, </a:t>
            </a:r>
            <a:r>
              <a:rPr lang="es-ES" dirty="0">
                <a:solidFill>
                  <a:srgbClr val="000000"/>
                </a:solidFill>
                <a:latin typeface="TimesLTStd-Roman"/>
              </a:rPr>
              <a:t>el ácido se llama ácido </a:t>
            </a:r>
            <a:r>
              <a:rPr lang="es-ES" b="1" dirty="0">
                <a:solidFill>
                  <a:srgbClr val="C00000"/>
                </a:solidFill>
                <a:latin typeface="TimesLTStd-Roman"/>
              </a:rPr>
              <a:t>“hipo...oso”</a:t>
            </a:r>
            <a:r>
              <a:rPr lang="es-ES" dirty="0">
                <a:solidFill>
                  <a:srgbClr val="000000"/>
                </a:solidFill>
                <a:latin typeface="TimesLTStd-Roman"/>
              </a:rPr>
              <a:t>. </a:t>
            </a:r>
            <a:r>
              <a:rPr lang="es-ES" dirty="0" smtClean="0">
                <a:solidFill>
                  <a:srgbClr val="000000"/>
                </a:solidFill>
                <a:latin typeface="TimesLTStd-Roman"/>
              </a:rPr>
              <a:t>Así, cuando </a:t>
            </a:r>
            <a:r>
              <a:rPr lang="es-ES" b="1" dirty="0">
                <a:solidFill>
                  <a:srgbClr val="C00000"/>
                </a:solidFill>
                <a:latin typeface="TimesLTStd-Roman"/>
              </a:rPr>
              <a:t>HBrO</a:t>
            </a:r>
            <a:r>
              <a:rPr lang="es-ES" sz="1000" b="1" dirty="0">
                <a:solidFill>
                  <a:srgbClr val="C00000"/>
                </a:solidFill>
                <a:latin typeface="TimesLTStd-Roman"/>
              </a:rPr>
              <a:t>3</a:t>
            </a:r>
            <a:r>
              <a:rPr lang="es-ES" sz="800" b="1" dirty="0">
                <a:solidFill>
                  <a:srgbClr val="C00000"/>
                </a:solidFill>
                <a:latin typeface="TimesLTStd-Roman"/>
              </a:rPr>
              <a:t> </a:t>
            </a:r>
            <a:r>
              <a:rPr lang="es-ES" dirty="0">
                <a:solidFill>
                  <a:srgbClr val="000000"/>
                </a:solidFill>
                <a:latin typeface="TimesLTStd-Roman"/>
              </a:rPr>
              <a:t>se convierte en </a:t>
            </a:r>
            <a:r>
              <a:rPr lang="es-ES" dirty="0" err="1">
                <a:solidFill>
                  <a:srgbClr val="C00000"/>
                </a:solidFill>
                <a:latin typeface="TimesLTStd-Roman"/>
              </a:rPr>
              <a:t>HBrO</a:t>
            </a:r>
            <a:r>
              <a:rPr lang="es-ES" dirty="0">
                <a:solidFill>
                  <a:srgbClr val="000000"/>
                </a:solidFill>
                <a:latin typeface="TimesLTStd-Roman"/>
              </a:rPr>
              <a:t>, el ácido se llama </a:t>
            </a:r>
            <a:r>
              <a:rPr lang="es-ES" b="1" dirty="0">
                <a:solidFill>
                  <a:srgbClr val="C00000"/>
                </a:solidFill>
                <a:latin typeface="TimesLTStd-Roman"/>
              </a:rPr>
              <a:t>ácido </a:t>
            </a:r>
            <a:r>
              <a:rPr lang="es-ES" b="1" dirty="0" err="1">
                <a:solidFill>
                  <a:srgbClr val="C00000"/>
                </a:solidFill>
                <a:latin typeface="TimesLTStd-Roman"/>
              </a:rPr>
              <a:t>hipobromoso</a:t>
            </a:r>
            <a:r>
              <a:rPr lang="es-ES" dirty="0">
                <a:solidFill>
                  <a:srgbClr val="000000"/>
                </a:solidFill>
                <a:latin typeface="TimesLTStd-Roman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0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0"/>
            <a:ext cx="645782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665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14381"/>
          <a:stretch/>
        </p:blipFill>
        <p:spPr>
          <a:xfrm>
            <a:off x="179512" y="123478"/>
            <a:ext cx="8784976" cy="291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5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95486"/>
            <a:ext cx="9144780" cy="442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6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-2615"/>
            <a:ext cx="9144000" cy="537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460684" y="12018"/>
            <a:ext cx="4222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LTStd-Bold"/>
              </a:rPr>
              <a:t>Nomenclatura</a:t>
            </a:r>
            <a:r>
              <a:rPr lang="en-US" sz="2800" b="1" dirty="0">
                <a:latin typeface="TimesLTStd-Bold"/>
              </a:rPr>
              <a:t> de bases</a:t>
            </a:r>
            <a:endParaRPr lang="en-US" sz="2800" dirty="0"/>
          </a:p>
        </p:txBody>
      </p:sp>
      <p:sp>
        <p:nvSpPr>
          <p:cNvPr id="4" name="Rectángulo 3"/>
          <p:cNvSpPr/>
          <p:nvPr/>
        </p:nvSpPr>
        <p:spPr>
          <a:xfrm>
            <a:off x="395536" y="699542"/>
            <a:ext cx="8244408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Una </a:t>
            </a:r>
            <a:r>
              <a:rPr lang="es-ES" b="1" i="1" dirty="0"/>
              <a:t>base </a:t>
            </a:r>
            <a:r>
              <a:rPr lang="es-ES" dirty="0"/>
              <a:t>se describe como </a:t>
            </a:r>
            <a:r>
              <a:rPr lang="es-ES" i="1" dirty="0"/>
              <a:t>una </a:t>
            </a:r>
            <a:r>
              <a:rPr lang="es-ES" b="1" i="1" dirty="0"/>
              <a:t>sustancia que libera iones </a:t>
            </a:r>
            <a:r>
              <a:rPr lang="es-ES" b="1" i="1" dirty="0" err="1"/>
              <a:t>hidroxido</a:t>
            </a:r>
            <a:r>
              <a:rPr lang="es-ES" b="1" i="1" dirty="0"/>
              <a:t> </a:t>
            </a:r>
            <a:r>
              <a:rPr lang="es-ES" i="1" dirty="0"/>
              <a:t>(</a:t>
            </a:r>
            <a:r>
              <a:rPr lang="es-ES" b="1" i="1" dirty="0" smtClean="0"/>
              <a:t>OH</a:t>
            </a:r>
            <a:r>
              <a:rPr lang="es-ES" sz="2400" b="1" baseline="30000" dirty="0" smtClean="0"/>
              <a:t>-</a:t>
            </a:r>
            <a:r>
              <a:rPr lang="es-ES" i="1" dirty="0" smtClean="0"/>
              <a:t>) cuando esta </a:t>
            </a:r>
            <a:r>
              <a:rPr lang="en-US" b="1" i="1" dirty="0" err="1" smtClean="0"/>
              <a:t>disuelta</a:t>
            </a:r>
            <a:r>
              <a:rPr lang="en-US" b="1" i="1" dirty="0" smtClean="0"/>
              <a:t> </a:t>
            </a:r>
            <a:r>
              <a:rPr lang="en-US" b="1" i="1" dirty="0" err="1"/>
              <a:t>en</a:t>
            </a:r>
            <a:r>
              <a:rPr lang="en-US" b="1" i="1" dirty="0"/>
              <a:t> </a:t>
            </a:r>
            <a:r>
              <a:rPr lang="en-US" b="1" i="1" dirty="0" err="1"/>
              <a:t>agua</a:t>
            </a:r>
            <a:endParaRPr lang="en-US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7" y="1520436"/>
            <a:ext cx="4896544" cy="129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687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9512" y="150296"/>
            <a:ext cx="878497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/>
          <p:cNvSpPr/>
          <p:nvPr/>
        </p:nvSpPr>
        <p:spPr>
          <a:xfrm>
            <a:off x="179512" y="161134"/>
            <a:ext cx="511256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</a:rPr>
              <a:t>UNIDAD 1: </a:t>
            </a:r>
          </a:p>
          <a:p>
            <a:r>
              <a:rPr lang="es-ES" sz="2400" dirty="0" smtClean="0">
                <a:latin typeface="Arial" panose="020B0604020202020204" pitchFamily="34" charset="0"/>
              </a:rPr>
              <a:t>Reacciones Químicas Cotidianas</a:t>
            </a:r>
            <a:endParaRPr lang="en-US" sz="2400" dirty="0"/>
          </a:p>
        </p:txBody>
      </p:sp>
      <p:sp>
        <p:nvSpPr>
          <p:cNvPr id="4" name="Rectángulo 3"/>
          <p:cNvSpPr/>
          <p:nvPr/>
        </p:nvSpPr>
        <p:spPr>
          <a:xfrm>
            <a:off x="395536" y="1694868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Arial" panose="020B0604020202020204" pitchFamily="34" charset="0"/>
              </a:rPr>
              <a:t>Investigar experimentalmente y explicar, usando evidencias, que la </a:t>
            </a:r>
            <a:r>
              <a:rPr lang="es-ES" sz="1600" b="1" dirty="0">
                <a:latin typeface="Arial" panose="020B0604020202020204" pitchFamily="34" charset="0"/>
              </a:rPr>
              <a:t>fermentación</a:t>
            </a:r>
            <a:r>
              <a:rPr lang="es-ES" sz="1600" dirty="0">
                <a:latin typeface="Arial" panose="020B0604020202020204" pitchFamily="34" charset="0"/>
              </a:rPr>
              <a:t>, la </a:t>
            </a:r>
            <a:r>
              <a:rPr lang="es-ES" sz="1600" b="1" dirty="0">
                <a:latin typeface="Arial" panose="020B0604020202020204" pitchFamily="34" charset="0"/>
              </a:rPr>
              <a:t>combustión</a:t>
            </a:r>
            <a:r>
              <a:rPr lang="es-ES" sz="1600" dirty="0">
                <a:latin typeface="Arial" panose="020B0604020202020204" pitchFamily="34" charset="0"/>
              </a:rPr>
              <a:t> </a:t>
            </a:r>
            <a:r>
              <a:rPr lang="es-ES" sz="1600" b="1" dirty="0">
                <a:latin typeface="Arial" panose="020B0604020202020204" pitchFamily="34" charset="0"/>
              </a:rPr>
              <a:t>provocada por un motor </a:t>
            </a:r>
            <a:r>
              <a:rPr lang="es-ES" sz="1600" dirty="0">
                <a:latin typeface="Arial" panose="020B0604020202020204" pitchFamily="34" charset="0"/>
              </a:rPr>
              <a:t>y un calefactor, y la </a:t>
            </a:r>
            <a:r>
              <a:rPr lang="es-ES" sz="1600" b="1" dirty="0">
                <a:latin typeface="Arial" panose="020B0604020202020204" pitchFamily="34" charset="0"/>
              </a:rPr>
              <a:t>oxidación de metales</a:t>
            </a:r>
            <a:r>
              <a:rPr lang="es-ES" sz="1600" dirty="0">
                <a:latin typeface="Arial" panose="020B0604020202020204" pitchFamily="34" charset="0"/>
              </a:rPr>
              <a:t>, entre otras, son reacciones químicas presentes en la vida </a:t>
            </a:r>
            <a:r>
              <a:rPr lang="es-ES" sz="1600" dirty="0" smtClean="0">
                <a:latin typeface="Arial" panose="020B0604020202020204" pitchFamily="34" charset="0"/>
              </a:rPr>
              <a:t>diaria.</a:t>
            </a:r>
            <a:endParaRPr lang="en-US" sz="1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642" y="992131"/>
            <a:ext cx="3966846" cy="297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1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9512" y="150294"/>
            <a:ext cx="878497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/>
          <p:cNvSpPr txBox="1"/>
          <p:nvPr/>
        </p:nvSpPr>
        <p:spPr>
          <a:xfrm>
            <a:off x="323528" y="24262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/>
              <a:t>Fermentación</a:t>
            </a:r>
            <a:endParaRPr lang="en-US" sz="36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981289"/>
            <a:ext cx="6064201" cy="403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0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9512" y="150294"/>
            <a:ext cx="878497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/>
          <p:cNvSpPr txBox="1"/>
          <p:nvPr/>
        </p:nvSpPr>
        <p:spPr>
          <a:xfrm>
            <a:off x="271990" y="7733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/>
              <a:t>Fermentación</a:t>
            </a:r>
            <a:endParaRPr lang="en-US" sz="36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71990" y="61195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D</a:t>
            </a:r>
            <a:r>
              <a:rPr lang="es-CL" dirty="0" smtClean="0"/>
              <a:t>escubrimiento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459" y="981291"/>
            <a:ext cx="3571842" cy="382270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71990" y="1054251"/>
            <a:ext cx="508846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/>
              <a:t>Imagina que eres un </a:t>
            </a:r>
            <a:r>
              <a:rPr lang="es-ES" sz="1400" b="1" dirty="0"/>
              <a:t>cazador de miel </a:t>
            </a:r>
            <a:r>
              <a:rPr lang="es-ES" sz="1400" dirty="0"/>
              <a:t>y </a:t>
            </a:r>
            <a:r>
              <a:rPr lang="es-ES" sz="1400" b="1" dirty="0"/>
              <a:t>tienes una piel de animal para llevar tu agua</a:t>
            </a:r>
            <a:r>
              <a:rPr lang="es-ES" sz="1400" dirty="0"/>
              <a:t> durante el largo viaje y te encuentras con una </a:t>
            </a:r>
            <a:r>
              <a:rPr lang="es-ES" sz="1400" b="1" dirty="0"/>
              <a:t>buena colmena gorda</a:t>
            </a:r>
            <a:r>
              <a:rPr lang="es-ES" sz="1400" dirty="0"/>
              <a:t>. </a:t>
            </a:r>
            <a:endParaRPr lang="es-ES" sz="1400" dirty="0" smtClean="0"/>
          </a:p>
          <a:p>
            <a:pPr algn="just"/>
            <a:endParaRPr lang="es-ES" sz="1400" dirty="0"/>
          </a:p>
          <a:p>
            <a:pPr algn="just"/>
            <a:r>
              <a:rPr lang="es-ES" sz="1400" dirty="0" smtClean="0"/>
              <a:t>Al </a:t>
            </a:r>
            <a:r>
              <a:rPr lang="es-ES" sz="1400" dirty="0"/>
              <a:t>no querer que la miel se </a:t>
            </a:r>
            <a:r>
              <a:rPr lang="es-ES" sz="1400" b="1" dirty="0"/>
              <a:t>desperdicie</a:t>
            </a:r>
            <a:r>
              <a:rPr lang="es-ES" sz="1400" dirty="0"/>
              <a:t> y al darse cuenta de que su </a:t>
            </a:r>
            <a:r>
              <a:rPr lang="es-ES" sz="1400" b="1" dirty="0"/>
              <a:t>piel de agua no está llena</a:t>
            </a:r>
            <a:r>
              <a:rPr lang="es-ES" sz="1400" dirty="0"/>
              <a:t>, decide ser lo más eficiente posible y </a:t>
            </a:r>
            <a:r>
              <a:rPr lang="es-ES" sz="1400" b="1" dirty="0"/>
              <a:t>llenar su piel con miel </a:t>
            </a:r>
            <a:r>
              <a:rPr lang="es-ES" sz="1400" dirty="0"/>
              <a:t>para llevarla a casa. </a:t>
            </a:r>
            <a:endParaRPr lang="es-ES" sz="1400" dirty="0" smtClean="0"/>
          </a:p>
          <a:p>
            <a:pPr algn="just"/>
            <a:endParaRPr lang="es-ES" sz="1400" dirty="0"/>
          </a:p>
          <a:p>
            <a:pPr algn="just"/>
            <a:r>
              <a:rPr lang="es-ES" sz="1400" dirty="0" smtClean="0"/>
              <a:t>Después </a:t>
            </a:r>
            <a:r>
              <a:rPr lang="es-ES" sz="1400" dirty="0"/>
              <a:t>de llegar a casa, </a:t>
            </a:r>
            <a:r>
              <a:rPr lang="es-ES" sz="1400" b="1" dirty="0"/>
              <a:t>guarda la piel del agua </a:t>
            </a:r>
            <a:r>
              <a:rPr lang="es-ES" sz="1400" dirty="0"/>
              <a:t>hasta que se </a:t>
            </a:r>
            <a:r>
              <a:rPr lang="es-ES" sz="1400" dirty="0" smtClean="0"/>
              <a:t>requiera. </a:t>
            </a:r>
            <a:r>
              <a:rPr lang="es-ES" sz="1400" dirty="0"/>
              <a:t>Sin embargo, después de unos días, nota que </a:t>
            </a:r>
            <a:r>
              <a:rPr lang="es-ES" sz="1400" b="1" dirty="0"/>
              <a:t>la piel comenzó a hincharse </a:t>
            </a:r>
            <a:r>
              <a:rPr lang="es-ES" sz="1400" dirty="0"/>
              <a:t>y la abre para descubrir que la </a:t>
            </a:r>
            <a:r>
              <a:rPr lang="es-ES" sz="1400" b="1" dirty="0"/>
              <a:t>miel se ha mezclado con el agua sobrante en la piel de su animal y está un poco burbujeante</a:t>
            </a:r>
            <a:r>
              <a:rPr lang="es-ES" sz="1400" dirty="0"/>
              <a:t> y agitada. </a:t>
            </a:r>
            <a:r>
              <a:rPr lang="es-ES" sz="1400" b="1" dirty="0"/>
              <a:t>Decide tomar un trago del líquido dulce</a:t>
            </a:r>
            <a:r>
              <a:rPr lang="es-ES" sz="1400" dirty="0"/>
              <a:t> y para su sorpresa, sabe </a:t>
            </a:r>
            <a:r>
              <a:rPr lang="es-ES" sz="1400" b="1" dirty="0"/>
              <a:t>maravilloso y un poco picante</a:t>
            </a:r>
            <a:r>
              <a:rPr lang="es-ES" sz="1400" dirty="0"/>
              <a:t>. Después de unos tragos más, comienzas a </a:t>
            </a:r>
            <a:r>
              <a:rPr lang="es-ES" sz="1400" b="1" dirty="0"/>
              <a:t>sentirte un poco divertido y feliz.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6333426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9512" y="150294"/>
            <a:ext cx="878497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/>
          <p:cNvSpPr txBox="1"/>
          <p:nvPr/>
        </p:nvSpPr>
        <p:spPr>
          <a:xfrm>
            <a:off x="271990" y="7733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/>
              <a:t>Fermentación</a:t>
            </a:r>
            <a:endParaRPr lang="en-US" sz="36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71990" y="61195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D</a:t>
            </a:r>
            <a:r>
              <a:rPr lang="es-CL" dirty="0" smtClean="0"/>
              <a:t>escubrimiento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299501" y="1294605"/>
            <a:ext cx="43924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/>
              <a:t>Durante la mayor parte de la historia del vino, </a:t>
            </a:r>
            <a:r>
              <a:rPr lang="es-ES" sz="1600" b="1" dirty="0"/>
              <a:t>los enólogos no conocían el mecanismo</a:t>
            </a:r>
            <a:r>
              <a:rPr lang="es-ES" sz="1600" dirty="0"/>
              <a:t> que de alguna manera convirtió el </a:t>
            </a:r>
            <a:r>
              <a:rPr lang="es-ES" sz="1600" b="1" dirty="0"/>
              <a:t>jugo de uva </a:t>
            </a:r>
            <a:r>
              <a:rPr lang="es-ES" sz="1600" b="1" dirty="0" smtClean="0"/>
              <a:t>en </a:t>
            </a:r>
            <a:r>
              <a:rPr lang="es-ES" sz="1600" b="1" dirty="0"/>
              <a:t>vino alcohólico</a:t>
            </a:r>
            <a:r>
              <a:rPr lang="es-ES" sz="1600" dirty="0"/>
              <a:t>. </a:t>
            </a:r>
            <a:endParaRPr lang="es-ES" sz="1600" dirty="0" smtClean="0"/>
          </a:p>
          <a:p>
            <a:pPr algn="just"/>
            <a:endParaRPr lang="es-ES" sz="1600" dirty="0"/>
          </a:p>
          <a:p>
            <a:pPr algn="just"/>
            <a:r>
              <a:rPr lang="es-ES" sz="1600" dirty="0" smtClean="0"/>
              <a:t>Podían </a:t>
            </a:r>
            <a:r>
              <a:rPr lang="es-ES" sz="1600" b="1" dirty="0"/>
              <a:t>observar</a:t>
            </a:r>
            <a:r>
              <a:rPr lang="es-ES" sz="1600" dirty="0"/>
              <a:t> el proceso de fermentación que a menudo se describía como </a:t>
            </a:r>
            <a:r>
              <a:rPr lang="es-ES" sz="1600" b="1" dirty="0"/>
              <a:t>"hirviendo</a:t>
            </a:r>
            <a:r>
              <a:rPr lang="es-ES" sz="1600" b="1" dirty="0" smtClean="0"/>
              <a:t>", </a:t>
            </a:r>
            <a:r>
              <a:rPr lang="es-ES" sz="1600" dirty="0" smtClean="0"/>
              <a:t>con un </a:t>
            </a:r>
            <a:r>
              <a:rPr lang="es-ES" sz="1600" dirty="0"/>
              <a:t>aspecto </a:t>
            </a:r>
            <a:r>
              <a:rPr lang="es-ES" sz="1600" b="1" dirty="0"/>
              <a:t>espumoso y burbujeante</a:t>
            </a:r>
            <a:r>
              <a:rPr lang="es-ES" sz="1600" dirty="0"/>
              <a:t>. Esta historia se conserva en la etimología de la palabra </a:t>
            </a:r>
            <a:r>
              <a:rPr lang="es-ES" sz="1600" b="1" dirty="0"/>
              <a:t>"levadura" </a:t>
            </a:r>
            <a:r>
              <a:rPr lang="es-ES" sz="1600" dirty="0"/>
              <a:t>en sí misma que esencialmente significa "</a:t>
            </a:r>
            <a:r>
              <a:rPr lang="es-ES" sz="1600" b="1" dirty="0"/>
              <a:t>hervir</a:t>
            </a:r>
            <a:r>
              <a:rPr lang="es-ES" sz="1600" dirty="0"/>
              <a:t>". </a:t>
            </a:r>
            <a:endParaRPr lang="en-US" sz="1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87990"/>
            <a:ext cx="3600400" cy="241198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2499977"/>
            <a:ext cx="3600400" cy="238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547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0322" y="1282985"/>
            <a:ext cx="27318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Antoni van </a:t>
            </a:r>
            <a:r>
              <a:rPr lang="en-US" sz="1600" dirty="0" smtClean="0"/>
              <a:t>Leeuwenhoek</a:t>
            </a:r>
          </a:p>
          <a:p>
            <a:r>
              <a:rPr lang="es-CL" sz="1200" dirty="0" smtClean="0"/>
              <a:t>Comerciante de telas</a:t>
            </a:r>
            <a:endParaRPr lang="en-US" sz="1200" dirty="0"/>
          </a:p>
        </p:txBody>
      </p:sp>
      <p:sp>
        <p:nvSpPr>
          <p:cNvPr id="3" name="Rectángulo 2"/>
          <p:cNvSpPr/>
          <p:nvPr/>
        </p:nvSpPr>
        <p:spPr>
          <a:xfrm>
            <a:off x="179512" y="150294"/>
            <a:ext cx="878497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/>
          <p:cNvSpPr txBox="1"/>
          <p:nvPr/>
        </p:nvSpPr>
        <p:spPr>
          <a:xfrm>
            <a:off x="271990" y="7733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/>
              <a:t>Fermentación</a:t>
            </a:r>
            <a:endParaRPr lang="en-US" sz="36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271990" y="61195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D</a:t>
            </a:r>
            <a:r>
              <a:rPr lang="es-CL" dirty="0" smtClean="0"/>
              <a:t>escubrimiento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2728" t="14362" r="5253"/>
          <a:stretch/>
        </p:blipFill>
        <p:spPr>
          <a:xfrm>
            <a:off x="307263" y="1879033"/>
            <a:ext cx="2309045" cy="2856960"/>
          </a:xfrm>
          <a:prstGeom prst="rect">
            <a:avLst/>
          </a:prstGeom>
        </p:spPr>
      </p:pic>
      <p:sp>
        <p:nvSpPr>
          <p:cNvPr id="13" name="Nube 12"/>
          <p:cNvSpPr/>
          <p:nvPr/>
        </p:nvSpPr>
        <p:spPr>
          <a:xfrm rot="21143998">
            <a:off x="2749004" y="1894176"/>
            <a:ext cx="1711841" cy="1305871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35082"/>
            <a:ext cx="3898306" cy="263415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981292"/>
            <a:ext cx="3898306" cy="1565820"/>
          </a:xfrm>
          <a:prstGeom prst="rect">
            <a:avLst/>
          </a:prstGeom>
        </p:spPr>
      </p:pic>
      <p:sp>
        <p:nvSpPr>
          <p:cNvPr id="11" name="Abrir llave 10"/>
          <p:cNvSpPr/>
          <p:nvPr/>
        </p:nvSpPr>
        <p:spPr>
          <a:xfrm>
            <a:off x="4865696" y="1137930"/>
            <a:ext cx="318666" cy="3677739"/>
          </a:xfrm>
          <a:prstGeom prst="leftBrace">
            <a:avLst>
              <a:gd name="adj1" fmla="val 8333"/>
              <a:gd name="adj2" fmla="val 30938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/>
          <p:cNvSpPr txBox="1"/>
          <p:nvPr/>
        </p:nvSpPr>
        <p:spPr>
          <a:xfrm rot="21143998">
            <a:off x="2745252" y="2118283"/>
            <a:ext cx="18614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400" b="1" dirty="0" smtClean="0"/>
              <a:t>Observó líquido </a:t>
            </a:r>
            <a:r>
              <a:rPr lang="es-CL" sz="1400" dirty="0" smtClean="0"/>
              <a:t>obtenido de </a:t>
            </a:r>
            <a:r>
              <a:rPr lang="es-CL" sz="1400" b="1" dirty="0" smtClean="0"/>
              <a:t>cerveza y whiskey</a:t>
            </a:r>
            <a:endParaRPr lang="en-US" sz="14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034046" y="83249"/>
            <a:ext cx="2414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 smtClean="0"/>
              <a:t>Siglo 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39635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>
            <a:off x="179512" y="683286"/>
            <a:ext cx="8815209" cy="5581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Rectángulo 1"/>
          <p:cNvSpPr/>
          <p:nvPr/>
        </p:nvSpPr>
        <p:spPr>
          <a:xfrm>
            <a:off x="209745" y="117108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dirty="0">
              <a:latin typeface="Times New Roman" panose="02020603050405020304" pitchFamily="18" charset="0"/>
            </a:endParaRPr>
          </a:p>
          <a:p>
            <a:pPr algn="just"/>
            <a:r>
              <a:rPr lang="es-ES" dirty="0" smtClean="0">
                <a:latin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</a:rPr>
              <a:t>El nombre de elemento </a:t>
            </a:r>
            <a:r>
              <a:rPr lang="es-ES" dirty="0" smtClean="0">
                <a:latin typeface="Arial" panose="020B0604020202020204" pitchFamily="34" charset="0"/>
              </a:rPr>
              <a:t>químico </a:t>
            </a:r>
            <a:r>
              <a:rPr lang="es-ES" dirty="0">
                <a:latin typeface="Arial" panose="020B0604020202020204" pitchFamily="34" charset="0"/>
              </a:rPr>
              <a:t>se debe al irlandés Robert </a:t>
            </a:r>
            <a:r>
              <a:rPr lang="es-ES" dirty="0" err="1">
                <a:latin typeface="Arial" panose="020B0604020202020204" pitchFamily="34" charset="0"/>
              </a:rPr>
              <a:t>Boyle</a:t>
            </a:r>
            <a:r>
              <a:rPr lang="es-ES" dirty="0">
                <a:latin typeface="Arial" panose="020B0604020202020204" pitchFamily="34" charset="0"/>
              </a:rPr>
              <a:t> (1627-1691), que lo usó para denominar a aquella </a:t>
            </a:r>
            <a:r>
              <a:rPr lang="es-ES" dirty="0" smtClean="0">
                <a:latin typeface="Arial" panose="020B0604020202020204" pitchFamily="34" charset="0"/>
              </a:rPr>
              <a:t>sustancia </a:t>
            </a:r>
            <a:r>
              <a:rPr lang="es-ES" dirty="0">
                <a:latin typeface="Arial" panose="020B0604020202020204" pitchFamily="34" charset="0"/>
              </a:rPr>
              <a:t>que no se puede </a:t>
            </a:r>
            <a:r>
              <a:rPr lang="es-ES" dirty="0" smtClean="0">
                <a:latin typeface="Arial" panose="020B0604020202020204" pitchFamily="34" charset="0"/>
              </a:rPr>
              <a:t>descomponer </a:t>
            </a:r>
            <a:r>
              <a:rPr lang="es-ES" dirty="0">
                <a:latin typeface="Arial" panose="020B0604020202020204" pitchFamily="34" charset="0"/>
              </a:rPr>
              <a:t>en otras más sencillas por métodos químicos ordinarios. </a:t>
            </a:r>
            <a:r>
              <a:rPr lang="es-ES" dirty="0" err="1">
                <a:latin typeface="Arial" panose="020B0604020202020204" pitchFamily="34" charset="0"/>
              </a:rPr>
              <a:t>Boyle</a:t>
            </a:r>
            <a:r>
              <a:rPr lang="es-ES" dirty="0">
                <a:latin typeface="Arial" panose="020B0604020202020204" pitchFamily="34" charset="0"/>
              </a:rPr>
              <a:t> afirmó que el número de elementos químicos tenía que ser muy superior a los cuatro que se seguían admitiendo en aquellos tiempos y que habían sido propuestos por </a:t>
            </a:r>
            <a:r>
              <a:rPr lang="es-ES" dirty="0" smtClean="0">
                <a:latin typeface="Arial" panose="020B0604020202020204" pitchFamily="34" charset="0"/>
              </a:rPr>
              <a:t>Empédocles </a:t>
            </a:r>
            <a:r>
              <a:rPr lang="es-ES" dirty="0">
                <a:latin typeface="Arial" panose="020B0604020202020204" pitchFamily="34" charset="0"/>
              </a:rPr>
              <a:t>(</a:t>
            </a:r>
            <a:r>
              <a:rPr lang="es-ES" dirty="0" err="1">
                <a:latin typeface="Arial" panose="020B0604020202020204" pitchFamily="34" charset="0"/>
              </a:rPr>
              <a:t>ca</a:t>
            </a:r>
            <a:r>
              <a:rPr lang="es-ES" dirty="0">
                <a:latin typeface="Arial" panose="020B0604020202020204" pitchFamily="34" charset="0"/>
              </a:rPr>
              <a:t> 500-430 AC): </a:t>
            </a:r>
            <a:r>
              <a:rPr lang="es-ES" b="1" dirty="0">
                <a:latin typeface="Arial" panose="020B0604020202020204" pitchFamily="34" charset="0"/>
              </a:rPr>
              <a:t>agua, aire, fuego y tierra</a:t>
            </a:r>
            <a:r>
              <a:rPr lang="es-ES" dirty="0"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3" name="Rectangle 4"/>
          <p:cNvSpPr/>
          <p:nvPr/>
        </p:nvSpPr>
        <p:spPr>
          <a:xfrm>
            <a:off x="179512" y="195486"/>
            <a:ext cx="8784976" cy="5581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3"/>
          <p:cNvSpPr/>
          <p:nvPr/>
        </p:nvSpPr>
        <p:spPr>
          <a:xfrm>
            <a:off x="179512" y="19548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800" b="1" dirty="0" smtClean="0">
                <a:latin typeface="+mj-lt"/>
              </a:rPr>
              <a:t>¿Qué es </a:t>
            </a:r>
            <a:r>
              <a:rPr lang="es-ES" sz="2800" b="1" dirty="0">
                <a:latin typeface="+mj-lt"/>
              </a:rPr>
              <a:t>la </a:t>
            </a:r>
            <a:r>
              <a:rPr lang="es-ES" sz="2800" b="1" dirty="0" smtClean="0">
                <a:latin typeface="+mj-lt"/>
              </a:rPr>
              <a:t>Química? </a:t>
            </a:r>
          </a:p>
          <a:p>
            <a:endParaRPr lang="es-ES" sz="2000" dirty="0">
              <a:latin typeface="+mj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056200" y="777690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1" dirty="0">
                <a:latin typeface="Times New Roman" panose="02020603050405020304" pitchFamily="18" charset="0"/>
              </a:rPr>
              <a:t>¿Qué es un elemento químico?</a:t>
            </a:r>
          </a:p>
        </p:txBody>
      </p:sp>
    </p:spTree>
    <p:extLst>
      <p:ext uri="{BB962C8B-B14F-4D97-AF65-F5344CB8AC3E}">
        <p14:creationId xmlns:p14="http://schemas.microsoft.com/office/powerpoint/2010/main" val="28312695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9512" y="150294"/>
            <a:ext cx="878497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/>
          <p:cNvSpPr txBox="1"/>
          <p:nvPr/>
        </p:nvSpPr>
        <p:spPr>
          <a:xfrm>
            <a:off x="271990" y="77334"/>
            <a:ext cx="3291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/>
              <a:t>Fermentación</a:t>
            </a:r>
            <a:endParaRPr lang="en-US" sz="36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323528" y="61195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D</a:t>
            </a:r>
            <a:r>
              <a:rPr lang="es-CL" dirty="0" smtClean="0"/>
              <a:t>escubrimiento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250467" y="992475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/>
              <a:t>Lavoisier</a:t>
            </a:r>
            <a:r>
              <a:rPr lang="es-ES" dirty="0" smtClean="0"/>
              <a:t> </a:t>
            </a:r>
            <a:r>
              <a:rPr lang="es-ES" dirty="0"/>
              <a:t>también </a:t>
            </a:r>
            <a:r>
              <a:rPr lang="es-ES" b="1" dirty="0"/>
              <a:t>estaba interesado en analizar el mecanismo</a:t>
            </a:r>
            <a:r>
              <a:rPr lang="es-ES" dirty="0"/>
              <a:t> por el cual la </a:t>
            </a:r>
            <a:r>
              <a:rPr lang="es-ES" b="1" dirty="0"/>
              <a:t>caña de azúcar se transforma en alcohol y dióxido de carbono</a:t>
            </a:r>
            <a:r>
              <a:rPr lang="es-ES" dirty="0"/>
              <a:t> durante la </a:t>
            </a:r>
            <a:r>
              <a:rPr lang="es-ES" dirty="0" smtClean="0"/>
              <a:t>fermentación</a:t>
            </a:r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054251"/>
            <a:ext cx="2095500" cy="308610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71990" y="2203988"/>
            <a:ext cx="61220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Calculó las proporciones de azúcares y agua </a:t>
            </a:r>
            <a:r>
              <a:rPr lang="es-ES" dirty="0"/>
              <a:t>al </a:t>
            </a:r>
            <a:r>
              <a:rPr lang="es-ES" b="1" dirty="0"/>
              <a:t>comienzo</a:t>
            </a:r>
            <a:r>
              <a:rPr lang="es-ES" dirty="0"/>
              <a:t> de la reacción química y las </a:t>
            </a:r>
            <a:r>
              <a:rPr lang="es-ES" b="1" dirty="0"/>
              <a:t>comparó con las proporciones de alcohol y dióxido de carbono obtenidas al final.</a:t>
            </a:r>
            <a:r>
              <a:rPr lang="es-ES" dirty="0"/>
              <a:t> </a:t>
            </a:r>
            <a:endParaRPr lang="en-US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t="31286" b="13966"/>
          <a:stretch/>
        </p:blipFill>
        <p:spPr>
          <a:xfrm>
            <a:off x="1222575" y="3415501"/>
            <a:ext cx="4104456" cy="155893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7205153" y="4148830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Lavoisier</a:t>
            </a:r>
            <a:endParaRPr lang="en-U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5997966" y="139110"/>
            <a:ext cx="2414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 smtClean="0"/>
              <a:t>Siglo 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137937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9512" y="150294"/>
            <a:ext cx="878497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/>
          <p:cNvSpPr txBox="1"/>
          <p:nvPr/>
        </p:nvSpPr>
        <p:spPr>
          <a:xfrm>
            <a:off x="271990" y="77334"/>
            <a:ext cx="3291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/>
              <a:t>Fermentación</a:t>
            </a:r>
            <a:endParaRPr lang="en-US" sz="36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323528" y="61195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D</a:t>
            </a:r>
            <a:r>
              <a:rPr lang="es-CL" dirty="0" smtClean="0"/>
              <a:t>escubrimiento</a:t>
            </a:r>
            <a:endParaRPr lang="en-US" dirty="0"/>
          </a:p>
        </p:txBody>
      </p:sp>
      <p:sp>
        <p:nvSpPr>
          <p:cNvPr id="7" name="Rectángulo 6"/>
          <p:cNvSpPr/>
          <p:nvPr/>
        </p:nvSpPr>
        <p:spPr>
          <a:xfrm>
            <a:off x="271990" y="1185330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Calculó las proporciones de azúcares y agua </a:t>
            </a:r>
            <a:r>
              <a:rPr lang="es-ES" dirty="0"/>
              <a:t>al </a:t>
            </a:r>
            <a:r>
              <a:rPr lang="es-ES" b="1" dirty="0"/>
              <a:t>comienzo</a:t>
            </a:r>
            <a:r>
              <a:rPr lang="es-ES" dirty="0"/>
              <a:t> de la reacción química y las </a:t>
            </a:r>
            <a:r>
              <a:rPr lang="es-ES" b="1" dirty="0"/>
              <a:t>comparó con las proporciones de alcohol y dióxido de carbono obtenidas al final.</a:t>
            </a:r>
            <a:r>
              <a:rPr lang="es-ES" dirty="0"/>
              <a:t> </a:t>
            </a:r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03" y="1191269"/>
            <a:ext cx="2095500" cy="30861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t="31286" b="13966"/>
          <a:stretch/>
        </p:blipFill>
        <p:spPr>
          <a:xfrm>
            <a:off x="998691" y="2859782"/>
            <a:ext cx="5130394" cy="194859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997966" y="139110"/>
            <a:ext cx="2414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 smtClean="0"/>
              <a:t>Siglo 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2852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179512" y="150294"/>
            <a:ext cx="878497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323528" y="1131590"/>
            <a:ext cx="622293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Llegó </a:t>
            </a:r>
            <a:r>
              <a:rPr lang="es-ES" dirty="0"/>
              <a:t>a la </a:t>
            </a:r>
            <a:r>
              <a:rPr lang="es-ES" b="1" dirty="0"/>
              <a:t>conclusión de que los azúcares se </a:t>
            </a:r>
            <a:r>
              <a:rPr lang="es-ES" b="1" dirty="0" smtClean="0"/>
              <a:t>descomponían</a:t>
            </a:r>
            <a:r>
              <a:rPr lang="es-ES" dirty="0" smtClean="0"/>
              <a:t>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-</a:t>
            </a:r>
            <a:r>
              <a:rPr lang="es-ES" b="1" dirty="0"/>
              <a:t>D</a:t>
            </a:r>
            <a:r>
              <a:rPr lang="es-ES" b="1" dirty="0" smtClean="0"/>
              <a:t>os </a:t>
            </a:r>
            <a:r>
              <a:rPr lang="es-ES" b="1" dirty="0"/>
              <a:t>tercios de los azúcares</a:t>
            </a:r>
            <a:r>
              <a:rPr lang="es-ES" dirty="0"/>
              <a:t> se </a:t>
            </a:r>
            <a:r>
              <a:rPr lang="es-ES" b="1" dirty="0"/>
              <a:t>redujeron</a:t>
            </a:r>
            <a:r>
              <a:rPr lang="es-ES" dirty="0"/>
              <a:t> para formar </a:t>
            </a:r>
            <a:r>
              <a:rPr lang="es-ES" b="1" dirty="0"/>
              <a:t>alcohol</a:t>
            </a:r>
            <a:r>
              <a:rPr lang="es-ES" dirty="0"/>
              <a:t>, y el </a:t>
            </a:r>
            <a:r>
              <a:rPr lang="es-ES" b="1" dirty="0"/>
              <a:t>otro tercio se oxidó </a:t>
            </a:r>
            <a:r>
              <a:rPr lang="es-ES" dirty="0"/>
              <a:t>para formar </a:t>
            </a:r>
            <a:r>
              <a:rPr lang="es-ES" b="1" dirty="0"/>
              <a:t>dióxido de carbono</a:t>
            </a:r>
            <a:r>
              <a:rPr lang="es-ES" dirty="0"/>
              <a:t> (la fuente de las burbujas observadas durante la fermentación). </a:t>
            </a:r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b="1" dirty="0" smtClean="0"/>
              <a:t>Lavoisier </a:t>
            </a:r>
            <a:r>
              <a:rPr lang="es-ES" b="1" dirty="0"/>
              <a:t>predijo </a:t>
            </a:r>
            <a:r>
              <a:rPr lang="es-ES" dirty="0"/>
              <a:t>(</a:t>
            </a:r>
            <a:r>
              <a:rPr lang="es-ES" b="1" dirty="0">
                <a:solidFill>
                  <a:srgbClr val="FF0000"/>
                </a:solidFill>
              </a:rPr>
              <a:t>según su famoso principio de conservación de la masa</a:t>
            </a:r>
            <a:r>
              <a:rPr lang="es-ES" dirty="0"/>
              <a:t>) que si fuera posible </a:t>
            </a:r>
            <a:r>
              <a:rPr lang="es-ES" b="1" dirty="0"/>
              <a:t>combinar alcohol y dióxido de carbono </a:t>
            </a:r>
            <a:r>
              <a:rPr lang="es-ES" dirty="0"/>
              <a:t>en las proporciones correctas, el producto resultante sería </a:t>
            </a:r>
            <a:r>
              <a:rPr lang="es-ES" b="1" dirty="0"/>
              <a:t>azúcar</a:t>
            </a:r>
            <a:r>
              <a:rPr lang="es-ES" dirty="0"/>
              <a:t>. </a:t>
            </a:r>
            <a:endParaRPr lang="es-ES" dirty="0" smtClean="0"/>
          </a:p>
        </p:txBody>
      </p:sp>
      <p:sp>
        <p:nvSpPr>
          <p:cNvPr id="9" name="Rectángulo 8"/>
          <p:cNvSpPr/>
          <p:nvPr/>
        </p:nvSpPr>
        <p:spPr>
          <a:xfrm>
            <a:off x="211922" y="168606"/>
            <a:ext cx="87525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/>
              <a:t>El experimento proporcionó una idea clara de las reacciones químicas básicas necesarias para producir alcohol</a:t>
            </a:r>
            <a:endParaRPr lang="en-US" sz="2000" b="1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2807" t="41402" r="74736" b="20159"/>
          <a:stretch/>
        </p:blipFill>
        <p:spPr>
          <a:xfrm>
            <a:off x="6732240" y="1137472"/>
            <a:ext cx="782018" cy="92864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/>
          <a:srcRect l="70178" t="48555" r="19997" b="21098"/>
          <a:stretch/>
        </p:blipFill>
        <p:spPr>
          <a:xfrm>
            <a:off x="8389860" y="2553277"/>
            <a:ext cx="504056" cy="108012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/>
          <a:srcRect l="83742" t="40462" r="5960" b="22889"/>
          <a:stretch/>
        </p:blipFill>
        <p:spPr>
          <a:xfrm>
            <a:off x="7226734" y="2497197"/>
            <a:ext cx="482859" cy="119228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/>
          <a:srcRect l="2807" t="41402" r="74736" b="20159"/>
          <a:stretch/>
        </p:blipFill>
        <p:spPr>
          <a:xfrm>
            <a:off x="7477325" y="1134531"/>
            <a:ext cx="782018" cy="92864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2"/>
          <a:srcRect l="2807" t="41402" r="74736" b="20159"/>
          <a:stretch/>
        </p:blipFill>
        <p:spPr>
          <a:xfrm>
            <a:off x="8182470" y="1131590"/>
            <a:ext cx="782018" cy="928646"/>
          </a:xfrm>
          <a:prstGeom prst="rect">
            <a:avLst/>
          </a:prstGeom>
        </p:spPr>
      </p:pic>
      <p:sp>
        <p:nvSpPr>
          <p:cNvPr id="18" name="Abrir llave 17"/>
          <p:cNvSpPr/>
          <p:nvPr/>
        </p:nvSpPr>
        <p:spPr>
          <a:xfrm rot="16200000">
            <a:off x="7246252" y="1512180"/>
            <a:ext cx="443825" cy="1408474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brir llave 18"/>
          <p:cNvSpPr/>
          <p:nvPr/>
        </p:nvSpPr>
        <p:spPr>
          <a:xfrm rot="16200000">
            <a:off x="8412241" y="1904709"/>
            <a:ext cx="462453" cy="642041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909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1520" y="1347614"/>
            <a:ext cx="61926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En </a:t>
            </a:r>
            <a:r>
              <a:rPr lang="es-ES" b="1" dirty="0"/>
              <a:t>1835, Charles </a:t>
            </a:r>
            <a:r>
              <a:rPr lang="es-ES" b="1" dirty="0" err="1"/>
              <a:t>Cagniard</a:t>
            </a:r>
            <a:r>
              <a:rPr lang="es-ES" b="1" dirty="0"/>
              <a:t> de la Tour</a:t>
            </a:r>
            <a:r>
              <a:rPr lang="es-ES" dirty="0"/>
              <a:t>, un inventor francés, </a:t>
            </a:r>
            <a:r>
              <a:rPr lang="es-ES" b="1" dirty="0"/>
              <a:t>observó que durante la fermentación alcohólica la levadura se multiplica por la </a:t>
            </a:r>
            <a:r>
              <a:rPr lang="es-ES" b="1" dirty="0" smtClean="0"/>
              <a:t>gemación</a:t>
            </a:r>
            <a:r>
              <a:rPr lang="es-ES" dirty="0" smtClean="0"/>
              <a:t>. 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Su </a:t>
            </a:r>
            <a:r>
              <a:rPr lang="es-ES" b="1" dirty="0"/>
              <a:t>observación confirmó que las levaduras son organismos unicelulares </a:t>
            </a:r>
            <a:r>
              <a:rPr lang="es-ES" dirty="0"/>
              <a:t>y sugirió que estaban estrechamente relacionadas con el proceso de fermentación.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1347614"/>
            <a:ext cx="2065181" cy="206518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79512" y="150294"/>
            <a:ext cx="878497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179512" y="150294"/>
            <a:ext cx="87525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/>
              <a:t>Esta observación demostró que las levaduras eran organismos vivos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316242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988" y="981291"/>
            <a:ext cx="2095500" cy="25527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868987" y="3621971"/>
            <a:ext cx="191798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100" dirty="0" smtClean="0"/>
              <a:t>Pasteur encontró la relación entre </a:t>
            </a:r>
            <a:r>
              <a:rPr lang="es-ES" sz="1100" dirty="0"/>
              <a:t>células microscópicas de levadura y el proceso de </a:t>
            </a:r>
            <a:r>
              <a:rPr lang="es-ES" sz="1100" dirty="0" smtClean="0"/>
              <a:t>fermentación.</a:t>
            </a:r>
            <a:endParaRPr lang="en-US" sz="1100" dirty="0"/>
          </a:p>
        </p:txBody>
      </p:sp>
      <p:sp>
        <p:nvSpPr>
          <p:cNvPr id="5" name="Rectángulo 4"/>
          <p:cNvSpPr/>
          <p:nvPr/>
        </p:nvSpPr>
        <p:spPr>
          <a:xfrm>
            <a:off x="179512" y="150294"/>
            <a:ext cx="878497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271990" y="77334"/>
            <a:ext cx="3291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/>
              <a:t>Fermentación</a:t>
            </a:r>
            <a:endParaRPr lang="en-US" sz="36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323528" y="61195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D</a:t>
            </a:r>
            <a:r>
              <a:rPr lang="es-CL" dirty="0" smtClean="0"/>
              <a:t>escubrimiento</a:t>
            </a:r>
            <a:endParaRPr lang="en-US" dirty="0"/>
          </a:p>
        </p:txBody>
      </p:sp>
      <p:sp>
        <p:nvSpPr>
          <p:cNvPr id="9" name="Rectángulo 8"/>
          <p:cNvSpPr/>
          <p:nvPr/>
        </p:nvSpPr>
        <p:spPr>
          <a:xfrm>
            <a:off x="323528" y="1136172"/>
            <a:ext cx="65097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/>
              <a:t>Pasteur</a:t>
            </a:r>
            <a:r>
              <a:rPr lang="es-ES" dirty="0" smtClean="0"/>
              <a:t> fue el </a:t>
            </a:r>
            <a:r>
              <a:rPr lang="es-ES" b="1" dirty="0" smtClean="0"/>
              <a:t>primero en demostrar experimentalmente </a:t>
            </a:r>
            <a:r>
              <a:rPr lang="es-ES" dirty="0" smtClean="0"/>
              <a:t>que las </a:t>
            </a:r>
            <a:r>
              <a:rPr lang="es-ES" b="1" dirty="0" smtClean="0"/>
              <a:t>bebidas fermentadas resultan </a:t>
            </a:r>
            <a:r>
              <a:rPr lang="es-ES" dirty="0" smtClean="0"/>
              <a:t>de la </a:t>
            </a:r>
            <a:r>
              <a:rPr lang="es-ES" b="1" dirty="0" smtClean="0"/>
              <a:t>acción de la levadura viva </a:t>
            </a:r>
            <a:r>
              <a:rPr lang="es-ES" b="1" dirty="0" smtClean="0">
                <a:solidFill>
                  <a:srgbClr val="FF0000"/>
                </a:solidFill>
              </a:rPr>
              <a:t>transformando</a:t>
            </a:r>
            <a:r>
              <a:rPr lang="es-ES" dirty="0" smtClean="0"/>
              <a:t> la 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glucosa</a:t>
            </a:r>
            <a:r>
              <a:rPr lang="es-ES" b="1" dirty="0" smtClean="0"/>
              <a:t> en 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etanol</a:t>
            </a:r>
            <a:r>
              <a:rPr lang="es-ES" dirty="0" smtClean="0"/>
              <a:t>.</a:t>
            </a:r>
            <a:endParaRPr lang="en-US" dirty="0"/>
          </a:p>
        </p:txBody>
      </p:sp>
      <p:sp>
        <p:nvSpPr>
          <p:cNvPr id="11" name="Rectángulo 10"/>
          <p:cNvSpPr/>
          <p:nvPr/>
        </p:nvSpPr>
        <p:spPr>
          <a:xfrm>
            <a:off x="323528" y="2059502"/>
            <a:ext cx="30963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/>
              <a:t>Se invirtió un matraz con un cuello largo y graduado sobre el mercurio. Inicialmente, coloqué en el matraz </a:t>
            </a:r>
            <a:r>
              <a:rPr lang="es-ES" sz="1400" b="1" dirty="0"/>
              <a:t>1.440 g de dulce de azúcar</a:t>
            </a:r>
            <a:r>
              <a:rPr lang="es-ES" sz="1400" dirty="0"/>
              <a:t>; luego </a:t>
            </a:r>
            <a:r>
              <a:rPr lang="es-ES" sz="1400" b="1" dirty="0"/>
              <a:t>0.3 g de levadura</a:t>
            </a:r>
            <a:r>
              <a:rPr lang="es-ES" sz="1400" dirty="0"/>
              <a:t> fresca </a:t>
            </a:r>
            <a:r>
              <a:rPr lang="es-ES" sz="1400" dirty="0" smtClean="0"/>
              <a:t>lavada. </a:t>
            </a:r>
            <a:r>
              <a:rPr lang="es-ES" sz="1400" dirty="0"/>
              <a:t>Finalmente introduje en el </a:t>
            </a:r>
            <a:r>
              <a:rPr lang="es-ES" sz="1400" b="1" dirty="0"/>
              <a:t>matraz 8.980 g de agua a 15 ° C</a:t>
            </a:r>
            <a:r>
              <a:rPr lang="es-ES" sz="1400" dirty="0"/>
              <a:t>, y lo incubé a </a:t>
            </a:r>
            <a:r>
              <a:rPr lang="es-ES" sz="1400" b="1" dirty="0"/>
              <a:t>25 a 33 ° C</a:t>
            </a:r>
            <a:r>
              <a:rPr lang="es-ES" sz="1400" dirty="0"/>
              <a:t>.</a:t>
            </a:r>
            <a:endParaRPr lang="en-US" sz="14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577" y="2214383"/>
            <a:ext cx="3150313" cy="219279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720117" y="305175"/>
            <a:ext cx="52443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/>
              <a:t>Pasteur encontró la relación entre </a:t>
            </a:r>
            <a:r>
              <a:rPr lang="es-ES" sz="1400" dirty="0"/>
              <a:t>células microscópicas de levadura y el proceso de </a:t>
            </a:r>
            <a:r>
              <a:rPr lang="es-ES" sz="1400" dirty="0" smtClean="0"/>
              <a:t>fermentación.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157055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988" y="981291"/>
            <a:ext cx="2095500" cy="25527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868987" y="3621971"/>
            <a:ext cx="191798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100" dirty="0" smtClean="0"/>
              <a:t>Pasteur encontró la relación entre </a:t>
            </a:r>
            <a:r>
              <a:rPr lang="es-ES" sz="1100" dirty="0"/>
              <a:t>células microscópicas de levadura y el proceso de </a:t>
            </a:r>
            <a:r>
              <a:rPr lang="es-ES" sz="1100" dirty="0" smtClean="0"/>
              <a:t>fermentación.</a:t>
            </a:r>
            <a:endParaRPr lang="en-US" sz="1100" dirty="0"/>
          </a:p>
        </p:txBody>
      </p:sp>
      <p:sp>
        <p:nvSpPr>
          <p:cNvPr id="5" name="Rectángulo 4"/>
          <p:cNvSpPr/>
          <p:nvPr/>
        </p:nvSpPr>
        <p:spPr>
          <a:xfrm>
            <a:off x="179512" y="150294"/>
            <a:ext cx="878497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271990" y="77334"/>
            <a:ext cx="3291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/>
              <a:t>Fermentación</a:t>
            </a:r>
            <a:endParaRPr lang="en-US" sz="36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323528" y="61195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D</a:t>
            </a:r>
            <a:r>
              <a:rPr lang="es-CL" dirty="0" smtClean="0"/>
              <a:t>escubrimiento</a:t>
            </a: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3720117" y="305175"/>
            <a:ext cx="52443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/>
              <a:t>Pasteur encontró la relación entre </a:t>
            </a:r>
            <a:r>
              <a:rPr lang="es-ES" sz="1400" dirty="0"/>
              <a:t>células microscópicas de levadura y el proceso de </a:t>
            </a:r>
            <a:r>
              <a:rPr lang="es-ES" sz="1400" dirty="0" smtClean="0"/>
              <a:t>fermentación.</a:t>
            </a:r>
            <a:endParaRPr lang="en-US" sz="1400" dirty="0"/>
          </a:p>
        </p:txBody>
      </p:sp>
      <p:sp>
        <p:nvSpPr>
          <p:cNvPr id="10" name="Rectángulo 9"/>
          <p:cNvSpPr/>
          <p:nvPr/>
        </p:nvSpPr>
        <p:spPr>
          <a:xfrm>
            <a:off x="323528" y="1779665"/>
            <a:ext cx="6264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Pasteur demostró </a:t>
            </a:r>
            <a:r>
              <a:rPr lang="es-ES" dirty="0" smtClean="0"/>
              <a:t>que </a:t>
            </a:r>
            <a:r>
              <a:rPr lang="es-ES" b="1" dirty="0" smtClean="0"/>
              <a:t>los </a:t>
            </a:r>
            <a:r>
              <a:rPr lang="es-ES" b="1" dirty="0"/>
              <a:t>microorganismos </a:t>
            </a:r>
            <a:r>
              <a:rPr lang="es-ES" dirty="0"/>
              <a:t>son </a:t>
            </a:r>
            <a:r>
              <a:rPr lang="es-ES" b="1" dirty="0"/>
              <a:t>capaces de convertir azúcares en alcohol </a:t>
            </a:r>
            <a:r>
              <a:rPr lang="es-ES" dirty="0"/>
              <a:t>a partir del jugo de uva, y que el proceso </a:t>
            </a:r>
            <a:r>
              <a:rPr lang="es-ES" b="1" dirty="0">
                <a:solidFill>
                  <a:srgbClr val="C00000"/>
                </a:solidFill>
              </a:rPr>
              <a:t>ocurre en ausencia de oxígeno</a:t>
            </a:r>
            <a:r>
              <a:rPr lang="es-ES" dirty="0"/>
              <a:t>. Llegó a la conclusión de que la </a:t>
            </a:r>
            <a:r>
              <a:rPr lang="es-ES" b="1" dirty="0"/>
              <a:t>fermentación es un proceso vital, y lo definió como la respiración sin aire </a:t>
            </a:r>
            <a:r>
              <a:rPr lang="es-ES" dirty="0"/>
              <a:t>(</a:t>
            </a:r>
            <a:r>
              <a:rPr lang="es-ES" dirty="0" err="1"/>
              <a:t>Barnett</a:t>
            </a:r>
            <a:r>
              <a:rPr lang="es-ES" dirty="0"/>
              <a:t> 2000; Pasteur 1876)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01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79512" y="150294"/>
            <a:ext cx="878497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271990" y="77334"/>
            <a:ext cx="3291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/>
              <a:t>Fermentación</a:t>
            </a:r>
            <a:endParaRPr lang="en-US" sz="36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323528" y="61195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D</a:t>
            </a:r>
            <a:r>
              <a:rPr lang="es-CL" dirty="0" smtClean="0"/>
              <a:t>escubrimiento</a:t>
            </a: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3720117" y="305175"/>
            <a:ext cx="52443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/>
              <a:t>Pasteur encontró la relación entre </a:t>
            </a:r>
            <a:r>
              <a:rPr lang="es-ES" sz="1400" dirty="0"/>
              <a:t>células microscópicas de levadura y el proceso de </a:t>
            </a:r>
            <a:r>
              <a:rPr lang="es-ES" sz="1400" dirty="0" smtClean="0"/>
              <a:t>fermentación.</a:t>
            </a:r>
            <a:endParaRPr lang="en-US" sz="1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054" y="981291"/>
            <a:ext cx="2838450" cy="47625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44463" y="1851670"/>
            <a:ext cx="57606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Pasteur reprodujo la fermentación en condiciones experimentales</a:t>
            </a:r>
            <a:r>
              <a:rPr lang="es-ES" dirty="0"/>
              <a:t>, y sus </a:t>
            </a:r>
            <a:r>
              <a:rPr lang="es-ES" b="1" dirty="0"/>
              <a:t>resultados</a:t>
            </a:r>
            <a:r>
              <a:rPr lang="es-ES" dirty="0"/>
              <a:t> mostraron que la </a:t>
            </a:r>
            <a:r>
              <a:rPr lang="es-ES" b="1" dirty="0"/>
              <a:t>fermentación y la multiplicación de la levadura ocurren en paralelo</a:t>
            </a:r>
            <a:r>
              <a:rPr lang="es-ES" dirty="0"/>
              <a:t>. Se dio cuenta de que la </a:t>
            </a:r>
            <a:r>
              <a:rPr lang="es-ES" b="1" dirty="0">
                <a:solidFill>
                  <a:srgbClr val="C00000"/>
                </a:solidFill>
              </a:rPr>
              <a:t>fermentación</a:t>
            </a:r>
            <a:r>
              <a:rPr lang="es-ES" dirty="0"/>
              <a:t> es </a:t>
            </a:r>
            <a:r>
              <a:rPr lang="es-ES" b="1" dirty="0">
                <a:solidFill>
                  <a:srgbClr val="C00000"/>
                </a:solidFill>
              </a:rPr>
              <a:t>una consecuencia de la multiplicación de la levadura</a:t>
            </a:r>
            <a:r>
              <a:rPr lang="es-ES" dirty="0"/>
              <a:t>, y la </a:t>
            </a:r>
            <a:r>
              <a:rPr lang="es-ES" b="1" dirty="0"/>
              <a:t>levadura tiene que estar viva para que se produzca alcohol</a:t>
            </a:r>
            <a:r>
              <a:rPr lang="es-E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5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79512" y="150294"/>
            <a:ext cx="878497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271990" y="77334"/>
            <a:ext cx="3291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/>
              <a:t>Fermentación</a:t>
            </a:r>
            <a:endParaRPr lang="en-US" sz="36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323528" y="61195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D</a:t>
            </a:r>
            <a:r>
              <a:rPr lang="es-CL" dirty="0" smtClean="0"/>
              <a:t>escubrimiento</a:t>
            </a: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3720117" y="305175"/>
            <a:ext cx="52443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/>
              <a:t>Pasteur encontró la relación entre </a:t>
            </a:r>
            <a:r>
              <a:rPr lang="es-ES" sz="1400" dirty="0"/>
              <a:t>células microscópicas de levadura y el proceso de </a:t>
            </a:r>
            <a:r>
              <a:rPr lang="es-ES" sz="1400" dirty="0" smtClean="0"/>
              <a:t>fermentación.</a:t>
            </a:r>
            <a:endParaRPr lang="en-US" sz="1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054" y="981291"/>
            <a:ext cx="2838450" cy="47625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71990" y="1707654"/>
            <a:ext cx="57511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El hallazgo de Pasteur mostró que hay dos tipos de fermentación: </a:t>
            </a:r>
            <a:r>
              <a:rPr lang="es-ES" b="1" dirty="0" smtClean="0"/>
              <a:t>alcohólica </a:t>
            </a:r>
            <a:r>
              <a:rPr lang="es-ES" dirty="0" smtClean="0"/>
              <a:t>y </a:t>
            </a:r>
            <a:r>
              <a:rPr lang="es-ES" b="1" dirty="0" smtClean="0"/>
              <a:t>láctica</a:t>
            </a:r>
            <a:r>
              <a:rPr lang="es-ES" dirty="0" smtClean="0"/>
              <a:t>. </a:t>
            </a:r>
            <a:r>
              <a:rPr lang="es-ES" dirty="0"/>
              <a:t>La </a:t>
            </a:r>
            <a:r>
              <a:rPr lang="es-ES" b="1" dirty="0"/>
              <a:t>fermentación alcohólica ocurre por la acción de la levadura</a:t>
            </a:r>
            <a:r>
              <a:rPr lang="es-ES" dirty="0"/>
              <a:t>; 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fermentación de ácido láctico, por la acción de bacterias</a:t>
            </a:r>
            <a:r>
              <a:rPr lang="es-E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19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9512" y="150294"/>
            <a:ext cx="878497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/>
          <p:cNvSpPr txBox="1"/>
          <p:nvPr/>
        </p:nvSpPr>
        <p:spPr>
          <a:xfrm>
            <a:off x="271990" y="77334"/>
            <a:ext cx="3291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/>
              <a:t>Fermentación</a:t>
            </a:r>
            <a:endParaRPr lang="en-US" sz="36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323528" y="611959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¿</a:t>
            </a:r>
            <a:r>
              <a:rPr lang="es-CL" dirty="0" smtClean="0"/>
              <a:t>Pero, por qué?</a:t>
            </a:r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2" y="952868"/>
            <a:ext cx="4570730" cy="282554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725" y="915566"/>
            <a:ext cx="4205763" cy="389603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71990" y="3778410"/>
            <a:ext cx="4094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Los </a:t>
            </a:r>
            <a:r>
              <a:rPr lang="es-CL" b="1" dirty="0" smtClean="0"/>
              <a:t>electrones son extraídos</a:t>
            </a:r>
            <a:r>
              <a:rPr lang="es-CL" dirty="0" smtClean="0"/>
              <a:t> y </a:t>
            </a:r>
            <a:r>
              <a:rPr lang="es-CL" b="1" dirty="0" smtClean="0"/>
              <a:t>transportados </a:t>
            </a:r>
            <a:r>
              <a:rPr lang="es-CL" dirty="0" smtClean="0"/>
              <a:t>de la de </a:t>
            </a:r>
            <a:r>
              <a:rPr lang="es-CL" b="1" dirty="0" smtClean="0">
                <a:solidFill>
                  <a:srgbClr val="C00000"/>
                </a:solidFill>
              </a:rPr>
              <a:t>una molécula de glucosa</a:t>
            </a:r>
            <a:r>
              <a:rPr lang="es-CL" dirty="0" smtClean="0"/>
              <a:t>, hasta la </a:t>
            </a:r>
            <a:r>
              <a:rPr lang="es-CL" b="1" dirty="0" smtClean="0">
                <a:solidFill>
                  <a:schemeClr val="accent3">
                    <a:lumMod val="50000"/>
                  </a:schemeClr>
                </a:solidFill>
              </a:rPr>
              <a:t>mitocondria</a:t>
            </a:r>
            <a:r>
              <a:rPr lang="es-CL" dirty="0" smtClean="0"/>
              <a:t>.</a:t>
            </a:r>
            <a:endParaRPr lang="en-US" dirty="0"/>
          </a:p>
        </p:txBody>
      </p:sp>
      <p:sp>
        <p:nvSpPr>
          <p:cNvPr id="10" name="CuadroTexto 9"/>
          <p:cNvSpPr txBox="1"/>
          <p:nvPr/>
        </p:nvSpPr>
        <p:spPr>
          <a:xfrm>
            <a:off x="4964071" y="288681"/>
            <a:ext cx="3795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/>
              <a:t>Glucosa como energía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39538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9512" y="150294"/>
            <a:ext cx="878497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/>
          <p:cNvSpPr txBox="1"/>
          <p:nvPr/>
        </p:nvSpPr>
        <p:spPr>
          <a:xfrm>
            <a:off x="683568" y="232909"/>
            <a:ext cx="355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/>
              <a:t>Pero, ¿por qué?</a:t>
            </a:r>
            <a:endParaRPr lang="en-US" sz="32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4818764" y="349526"/>
            <a:ext cx="389994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/>
              <a:t>Glucosa como energía</a:t>
            </a:r>
            <a:endParaRPr lang="en-US" sz="24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707654"/>
            <a:ext cx="9044421" cy="180587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66800" b="50000"/>
          <a:stretch/>
        </p:blipFill>
        <p:spPr>
          <a:xfrm rot="20888664">
            <a:off x="5027982" y="1458232"/>
            <a:ext cx="394425" cy="3913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 rot="20888664">
            <a:off x="4572000" y="1181232"/>
            <a:ext cx="1375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electrones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 rot="20941506">
            <a:off x="4501061" y="990802"/>
            <a:ext cx="1416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Extracción </a:t>
            </a:r>
            <a:endParaRPr lang="en-US" dirty="0"/>
          </a:p>
        </p:txBody>
      </p:sp>
      <p:sp>
        <p:nvSpPr>
          <p:cNvPr id="14" name="Flecha derecha 13"/>
          <p:cNvSpPr/>
          <p:nvPr/>
        </p:nvSpPr>
        <p:spPr>
          <a:xfrm rot="19810865">
            <a:off x="4050006" y="1545867"/>
            <a:ext cx="679114" cy="346696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echa derecha 14"/>
          <p:cNvSpPr/>
          <p:nvPr/>
        </p:nvSpPr>
        <p:spPr>
          <a:xfrm rot="1117184">
            <a:off x="5717601" y="1445214"/>
            <a:ext cx="679114" cy="346696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2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79512" y="683286"/>
            <a:ext cx="8815209" cy="5581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2"/>
          <p:cNvSpPr/>
          <p:nvPr/>
        </p:nvSpPr>
        <p:spPr>
          <a:xfrm>
            <a:off x="256159" y="1139012"/>
            <a:ext cx="400221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dirty="0">
              <a:latin typeface="Times New Roman" panose="02020603050405020304" pitchFamily="18" charset="0"/>
            </a:endParaRPr>
          </a:p>
          <a:p>
            <a:pPr algn="just"/>
            <a:r>
              <a:rPr lang="es-ES" dirty="0" smtClean="0">
                <a:latin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</a:rPr>
              <a:t>El nombre de elemento </a:t>
            </a:r>
            <a:r>
              <a:rPr lang="es-ES" sz="1600" dirty="0" smtClean="0">
                <a:latin typeface="Arial" panose="020B0604020202020204" pitchFamily="34" charset="0"/>
              </a:rPr>
              <a:t>químico </a:t>
            </a:r>
            <a:r>
              <a:rPr lang="es-ES" sz="1600" dirty="0">
                <a:latin typeface="Arial" panose="020B0604020202020204" pitchFamily="34" charset="0"/>
              </a:rPr>
              <a:t>se debe al irlandés </a:t>
            </a:r>
            <a:r>
              <a:rPr lang="es-ES" sz="1600" b="1" dirty="0">
                <a:latin typeface="Arial" panose="020B0604020202020204" pitchFamily="34" charset="0"/>
              </a:rPr>
              <a:t>Robert </a:t>
            </a:r>
            <a:r>
              <a:rPr lang="es-ES" sz="1600" b="1" dirty="0" err="1">
                <a:latin typeface="Arial" panose="020B0604020202020204" pitchFamily="34" charset="0"/>
              </a:rPr>
              <a:t>Boyle</a:t>
            </a:r>
            <a:r>
              <a:rPr lang="es-ES" sz="1600" dirty="0">
                <a:latin typeface="Arial" panose="020B0604020202020204" pitchFamily="34" charset="0"/>
              </a:rPr>
              <a:t> (1627-1691), que lo </a:t>
            </a:r>
            <a:r>
              <a:rPr lang="es-ES" sz="1600" b="1" dirty="0">
                <a:latin typeface="Arial" panose="020B0604020202020204" pitchFamily="34" charset="0"/>
              </a:rPr>
              <a:t>usó para denominar a aquella </a:t>
            </a:r>
            <a:r>
              <a:rPr lang="es-ES" sz="1600" b="1" dirty="0" smtClean="0">
                <a:latin typeface="Arial" panose="020B0604020202020204" pitchFamily="34" charset="0"/>
              </a:rPr>
              <a:t>sustancia </a:t>
            </a:r>
            <a:r>
              <a:rPr lang="es-ES" sz="1600" b="1" dirty="0">
                <a:latin typeface="Arial" panose="020B0604020202020204" pitchFamily="34" charset="0"/>
              </a:rPr>
              <a:t>que no se puede </a:t>
            </a:r>
            <a:r>
              <a:rPr lang="es-ES" sz="1600" b="1" dirty="0" smtClean="0">
                <a:latin typeface="Arial" panose="020B0604020202020204" pitchFamily="34" charset="0"/>
              </a:rPr>
              <a:t>descomponer </a:t>
            </a:r>
            <a:r>
              <a:rPr lang="es-ES" sz="1600" b="1" dirty="0">
                <a:latin typeface="Arial" panose="020B0604020202020204" pitchFamily="34" charset="0"/>
              </a:rPr>
              <a:t>en otras más sencillas por métodos químicos ordinarios</a:t>
            </a:r>
            <a:r>
              <a:rPr lang="es-ES" sz="1600" dirty="0">
                <a:latin typeface="Arial" panose="020B0604020202020204" pitchFamily="34" charset="0"/>
              </a:rPr>
              <a:t>. </a:t>
            </a:r>
            <a:r>
              <a:rPr lang="es-ES" sz="1600" dirty="0" err="1">
                <a:latin typeface="Arial" panose="020B0604020202020204" pitchFamily="34" charset="0"/>
              </a:rPr>
              <a:t>Boyle</a:t>
            </a:r>
            <a:r>
              <a:rPr lang="es-ES" sz="1600" dirty="0">
                <a:latin typeface="Arial" panose="020B0604020202020204" pitchFamily="34" charset="0"/>
              </a:rPr>
              <a:t> afirmó que el número de </a:t>
            </a:r>
            <a:r>
              <a:rPr lang="es-ES" sz="1600" b="1" dirty="0">
                <a:latin typeface="Arial" panose="020B0604020202020204" pitchFamily="34" charset="0"/>
              </a:rPr>
              <a:t>elementos químicos tenía que ser muy superior a los cuatro que se seguían admitiendo en aquellos tiempos</a:t>
            </a:r>
            <a:r>
              <a:rPr lang="es-ES" sz="1600" dirty="0">
                <a:latin typeface="Arial" panose="020B0604020202020204" pitchFamily="34" charset="0"/>
              </a:rPr>
              <a:t> y que habían sido propuestos por </a:t>
            </a:r>
            <a:r>
              <a:rPr lang="es-ES" sz="1600" b="1" dirty="0" smtClean="0">
                <a:latin typeface="Arial" panose="020B0604020202020204" pitchFamily="34" charset="0"/>
              </a:rPr>
              <a:t>Empédocles</a:t>
            </a:r>
            <a:r>
              <a:rPr lang="es-ES" sz="1600" dirty="0" smtClean="0">
                <a:latin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</a:rPr>
              <a:t>(</a:t>
            </a:r>
            <a:r>
              <a:rPr lang="es-ES" sz="1600" dirty="0" err="1">
                <a:latin typeface="Arial" panose="020B0604020202020204" pitchFamily="34" charset="0"/>
              </a:rPr>
              <a:t>ca</a:t>
            </a:r>
            <a:r>
              <a:rPr lang="es-ES" sz="1600" dirty="0">
                <a:latin typeface="Arial" panose="020B0604020202020204" pitchFamily="34" charset="0"/>
              </a:rPr>
              <a:t> 500-430 AC): </a:t>
            </a:r>
            <a:r>
              <a:rPr lang="es-ES" sz="1600" b="1" dirty="0">
                <a:latin typeface="Arial" panose="020B0604020202020204" pitchFamily="34" charset="0"/>
              </a:rPr>
              <a:t>agua, aire, fuego y tierra</a:t>
            </a:r>
            <a:r>
              <a:rPr lang="es-ES" sz="1600" dirty="0">
                <a:latin typeface="Arial" panose="020B0604020202020204" pitchFamily="34" charset="0"/>
              </a:rPr>
              <a:t>.</a:t>
            </a:r>
            <a:endParaRPr lang="en-US" sz="1600" dirty="0"/>
          </a:p>
        </p:txBody>
      </p:sp>
      <p:sp>
        <p:nvSpPr>
          <p:cNvPr id="4" name="Rectangle 4"/>
          <p:cNvSpPr/>
          <p:nvPr/>
        </p:nvSpPr>
        <p:spPr>
          <a:xfrm>
            <a:off x="179512" y="195486"/>
            <a:ext cx="8784976" cy="5581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/>
          <p:cNvSpPr/>
          <p:nvPr/>
        </p:nvSpPr>
        <p:spPr>
          <a:xfrm>
            <a:off x="179512" y="195487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latin typeface="+mj-lt"/>
              </a:rPr>
              <a:t>¿Qué es </a:t>
            </a:r>
            <a:r>
              <a:rPr lang="es-ES" sz="2800" b="1" dirty="0">
                <a:latin typeface="+mj-lt"/>
              </a:rPr>
              <a:t>la </a:t>
            </a:r>
            <a:r>
              <a:rPr lang="es-ES" sz="2800" b="1" dirty="0" smtClean="0">
                <a:latin typeface="+mj-lt"/>
              </a:rPr>
              <a:t>Química? </a:t>
            </a:r>
          </a:p>
          <a:p>
            <a:endParaRPr lang="es-ES" sz="2000" dirty="0">
              <a:latin typeface="+mj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056200" y="777690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1" dirty="0">
                <a:latin typeface="Times New Roman" panose="02020603050405020304" pitchFamily="18" charset="0"/>
              </a:rPr>
              <a:t>¿Qué es un elemento químico?</a:t>
            </a:r>
          </a:p>
        </p:txBody>
      </p:sp>
    </p:spTree>
    <p:extLst>
      <p:ext uri="{BB962C8B-B14F-4D97-AF65-F5344CB8AC3E}">
        <p14:creationId xmlns:p14="http://schemas.microsoft.com/office/powerpoint/2010/main" val="37152135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79512" y="150294"/>
            <a:ext cx="878497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2771800" y="242626"/>
            <a:ext cx="3291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/>
              <a:t>Fermentación</a:t>
            </a:r>
            <a:endParaRPr lang="en-US" sz="36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98707"/>
            <a:ext cx="8343081" cy="416216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66800" b="50000"/>
          <a:stretch/>
        </p:blipFill>
        <p:spPr>
          <a:xfrm>
            <a:off x="5060329" y="1729704"/>
            <a:ext cx="394425" cy="3913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604347" y="1452704"/>
            <a:ext cx="1375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electrones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66800" b="50000"/>
          <a:stretch/>
        </p:blipFill>
        <p:spPr>
          <a:xfrm>
            <a:off x="6372200" y="1257054"/>
            <a:ext cx="394425" cy="391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66800" b="50000"/>
          <a:stretch/>
        </p:blipFill>
        <p:spPr>
          <a:xfrm>
            <a:off x="6444208" y="2683743"/>
            <a:ext cx="394425" cy="3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476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79512" y="150294"/>
            <a:ext cx="878497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2771800" y="242626"/>
            <a:ext cx="3291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/>
              <a:t>Fermentación</a:t>
            </a:r>
            <a:endParaRPr lang="en-US" sz="36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98707"/>
            <a:ext cx="8343081" cy="4162166"/>
          </a:xfrm>
          <a:prstGeom prst="rect">
            <a:avLst/>
          </a:prstGeom>
        </p:spPr>
      </p:pic>
      <p:sp>
        <p:nvSpPr>
          <p:cNvPr id="2" name="Cruz 1"/>
          <p:cNvSpPr/>
          <p:nvPr/>
        </p:nvSpPr>
        <p:spPr>
          <a:xfrm rot="20135046">
            <a:off x="5420369" y="3204095"/>
            <a:ext cx="792088" cy="792088"/>
          </a:xfrm>
          <a:prstGeom prst="plus">
            <a:avLst>
              <a:gd name="adj" fmla="val 43775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nillo 2"/>
          <p:cNvSpPr/>
          <p:nvPr/>
        </p:nvSpPr>
        <p:spPr>
          <a:xfrm>
            <a:off x="5060329" y="3075806"/>
            <a:ext cx="1383879" cy="1329542"/>
          </a:xfrm>
          <a:prstGeom prst="donut">
            <a:avLst>
              <a:gd name="adj" fmla="val 4663"/>
            </a:avLst>
          </a:prstGeom>
          <a:solidFill>
            <a:srgbClr val="C00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20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79512" y="150294"/>
            <a:ext cx="878497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2771800" y="242626"/>
            <a:ext cx="3291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/>
              <a:t>Fermentación</a:t>
            </a:r>
            <a:endParaRPr lang="en-US" sz="36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98707"/>
            <a:ext cx="8343081" cy="4162166"/>
          </a:xfrm>
          <a:prstGeom prst="rect">
            <a:avLst/>
          </a:prstGeom>
        </p:spPr>
      </p:pic>
      <p:sp>
        <p:nvSpPr>
          <p:cNvPr id="2" name="Cruz 1"/>
          <p:cNvSpPr/>
          <p:nvPr/>
        </p:nvSpPr>
        <p:spPr>
          <a:xfrm rot="20135046">
            <a:off x="5420369" y="3204095"/>
            <a:ext cx="792088" cy="792088"/>
          </a:xfrm>
          <a:prstGeom prst="plus">
            <a:avLst>
              <a:gd name="adj" fmla="val 43775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nillo 2"/>
          <p:cNvSpPr/>
          <p:nvPr/>
        </p:nvSpPr>
        <p:spPr>
          <a:xfrm>
            <a:off x="5060329" y="3075806"/>
            <a:ext cx="1383879" cy="1329542"/>
          </a:xfrm>
          <a:prstGeom prst="donut">
            <a:avLst>
              <a:gd name="adj" fmla="val 4663"/>
            </a:avLst>
          </a:prstGeom>
          <a:solidFill>
            <a:srgbClr val="C00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ruz 7"/>
          <p:cNvSpPr/>
          <p:nvPr/>
        </p:nvSpPr>
        <p:spPr>
          <a:xfrm rot="18639988">
            <a:off x="6932538" y="2888347"/>
            <a:ext cx="792088" cy="792088"/>
          </a:xfrm>
          <a:prstGeom prst="plus">
            <a:avLst>
              <a:gd name="adj" fmla="val 43775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66800" b="50000"/>
          <a:stretch/>
        </p:blipFill>
        <p:spPr>
          <a:xfrm>
            <a:off x="7164288" y="1923678"/>
            <a:ext cx="394425" cy="3913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66800" b="50000"/>
          <a:stretch/>
        </p:blipFill>
        <p:spPr>
          <a:xfrm>
            <a:off x="7316688" y="2076078"/>
            <a:ext cx="394425" cy="391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66800" b="50000"/>
          <a:stretch/>
        </p:blipFill>
        <p:spPr>
          <a:xfrm>
            <a:off x="7469088" y="2228478"/>
            <a:ext cx="394425" cy="391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66800" b="50000"/>
          <a:stretch/>
        </p:blipFill>
        <p:spPr>
          <a:xfrm>
            <a:off x="7621488" y="2380878"/>
            <a:ext cx="394425" cy="3913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66800" b="50000"/>
          <a:stretch/>
        </p:blipFill>
        <p:spPr>
          <a:xfrm>
            <a:off x="7455524" y="1923678"/>
            <a:ext cx="394425" cy="3913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66800" b="50000"/>
          <a:stretch/>
        </p:blipFill>
        <p:spPr>
          <a:xfrm>
            <a:off x="7227063" y="2436789"/>
            <a:ext cx="394425" cy="3913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66800" b="50000"/>
          <a:stretch/>
        </p:blipFill>
        <p:spPr>
          <a:xfrm>
            <a:off x="7177852" y="2212790"/>
            <a:ext cx="394425" cy="391300"/>
          </a:xfrm>
          <a:prstGeom prst="rect">
            <a:avLst/>
          </a:prstGeom>
        </p:spPr>
      </p:pic>
      <p:sp>
        <p:nvSpPr>
          <p:cNvPr id="15" name="Cruz 14"/>
          <p:cNvSpPr/>
          <p:nvPr/>
        </p:nvSpPr>
        <p:spPr>
          <a:xfrm rot="18639988">
            <a:off x="6280328" y="1453907"/>
            <a:ext cx="792088" cy="792088"/>
          </a:xfrm>
          <a:prstGeom prst="plus">
            <a:avLst>
              <a:gd name="adj" fmla="val 43775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66800" b="50000"/>
          <a:stretch/>
        </p:blipFill>
        <p:spPr>
          <a:xfrm>
            <a:off x="5060329" y="1729704"/>
            <a:ext cx="394425" cy="391300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4604347" y="1452704"/>
            <a:ext cx="1375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C00000"/>
                </a:solidFill>
              </a:rPr>
              <a:t>electrones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Cruz 17"/>
          <p:cNvSpPr/>
          <p:nvPr/>
        </p:nvSpPr>
        <p:spPr>
          <a:xfrm rot="18639988">
            <a:off x="3546292" y="1067743"/>
            <a:ext cx="1003347" cy="1059963"/>
          </a:xfrm>
          <a:prstGeom prst="plus">
            <a:avLst>
              <a:gd name="adj" fmla="val 38947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372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9512" y="150294"/>
            <a:ext cx="878497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/>
          <p:cNvSpPr txBox="1"/>
          <p:nvPr/>
        </p:nvSpPr>
        <p:spPr>
          <a:xfrm>
            <a:off x="2771800" y="242626"/>
            <a:ext cx="3291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/>
              <a:t>Fermentación</a:t>
            </a:r>
            <a:endParaRPr lang="en-US" sz="3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32" y="1235821"/>
            <a:ext cx="6404373" cy="366310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505" y="131702"/>
            <a:ext cx="2355983" cy="500842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9512" y="401191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ALCOHOL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5138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20277"/>
            <a:ext cx="5277157" cy="410445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-168330"/>
            <a:ext cx="91440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/>
          <p:cNvSpPr txBox="1"/>
          <p:nvPr/>
        </p:nvSpPr>
        <p:spPr>
          <a:xfrm>
            <a:off x="251520" y="-100027"/>
            <a:ext cx="3291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/>
              <a:t>Fermentación</a:t>
            </a:r>
            <a:endParaRPr lang="en-US" sz="3600" b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669" y="660385"/>
            <a:ext cx="3810885" cy="3096344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272081" y="4401567"/>
            <a:ext cx="8658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err="1" smtClean="0"/>
              <a:t>Fermentacion</a:t>
            </a:r>
            <a:r>
              <a:rPr lang="es-CL" b="1" dirty="0" smtClean="0"/>
              <a:t> láctica: </a:t>
            </a:r>
            <a:r>
              <a:rPr lang="es-CL" dirty="0" smtClean="0"/>
              <a:t>cuando el </a:t>
            </a:r>
            <a:r>
              <a:rPr lang="es-CL" b="1" dirty="0" smtClean="0">
                <a:solidFill>
                  <a:srgbClr val="C00000"/>
                </a:solidFill>
              </a:rPr>
              <a:t>oxigeno es escaso </a:t>
            </a:r>
            <a:r>
              <a:rPr lang="es-CL" dirty="0" smtClean="0"/>
              <a:t>en el tejido y no llega adecuadamente, la célula </a:t>
            </a:r>
            <a:r>
              <a:rPr lang="es-CL" b="1" dirty="0" smtClean="0"/>
              <a:t>genera energía desde la fermentación láctica </a:t>
            </a:r>
            <a:endParaRPr lang="en-US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426006" y="3433006"/>
            <a:ext cx="2504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/>
              <a:t>Baja concentración O</a:t>
            </a:r>
            <a:r>
              <a:rPr lang="es-CL" sz="1600" b="1" baseline="-25000" dirty="0" smtClean="0"/>
              <a:t>2</a:t>
            </a:r>
            <a:endParaRPr lang="en-US" sz="16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90308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795" y="496584"/>
            <a:ext cx="5815848" cy="452343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-203463"/>
            <a:ext cx="91440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/>
          <p:cNvSpPr txBox="1"/>
          <p:nvPr/>
        </p:nvSpPr>
        <p:spPr>
          <a:xfrm>
            <a:off x="244388" y="-92546"/>
            <a:ext cx="3291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/>
              <a:t>Fermentación</a:t>
            </a:r>
            <a:endParaRPr lang="en-US" sz="3600" b="1" dirty="0"/>
          </a:p>
        </p:txBody>
      </p:sp>
      <p:sp>
        <p:nvSpPr>
          <p:cNvPr id="7" name="Cruz 6"/>
          <p:cNvSpPr/>
          <p:nvPr/>
        </p:nvSpPr>
        <p:spPr>
          <a:xfrm rot="18639988">
            <a:off x="2706736" y="2636912"/>
            <a:ext cx="667300" cy="665476"/>
          </a:xfrm>
          <a:prstGeom prst="plus">
            <a:avLst>
              <a:gd name="adj" fmla="val 39845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ruz 7"/>
          <p:cNvSpPr/>
          <p:nvPr/>
        </p:nvSpPr>
        <p:spPr>
          <a:xfrm rot="18047209">
            <a:off x="806543" y="3275731"/>
            <a:ext cx="667300" cy="665476"/>
          </a:xfrm>
          <a:prstGeom prst="plus">
            <a:avLst>
              <a:gd name="adj" fmla="val 39845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ruz 8"/>
          <p:cNvSpPr/>
          <p:nvPr/>
        </p:nvSpPr>
        <p:spPr>
          <a:xfrm rot="17702223">
            <a:off x="4367100" y="2337177"/>
            <a:ext cx="667300" cy="665476"/>
          </a:xfrm>
          <a:prstGeom prst="plus">
            <a:avLst>
              <a:gd name="adj" fmla="val 39845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053" y="627534"/>
            <a:ext cx="3810885" cy="3096344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64179" y="4497169"/>
            <a:ext cx="8473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err="1" smtClean="0"/>
              <a:t>Fermentacion</a:t>
            </a:r>
            <a:r>
              <a:rPr lang="es-CL" b="1" dirty="0" smtClean="0"/>
              <a:t> láctica: </a:t>
            </a:r>
            <a:r>
              <a:rPr lang="es-CL" dirty="0" smtClean="0"/>
              <a:t>cuando el </a:t>
            </a:r>
            <a:r>
              <a:rPr lang="es-CL" b="1" dirty="0" smtClean="0">
                <a:solidFill>
                  <a:srgbClr val="C00000"/>
                </a:solidFill>
              </a:rPr>
              <a:t>oxigeno es escaso </a:t>
            </a:r>
            <a:r>
              <a:rPr lang="es-CL" dirty="0" smtClean="0"/>
              <a:t>en el tejido y no llega adecuadamente, la célula </a:t>
            </a:r>
            <a:r>
              <a:rPr lang="es-CL" b="1" dirty="0" smtClean="0"/>
              <a:t>genera energía desde la fermentación láctica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354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79512" y="150294"/>
            <a:ext cx="878497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2935" t="1130" r="15928" b="-3"/>
          <a:stretch/>
        </p:blipFill>
        <p:spPr>
          <a:xfrm>
            <a:off x="323528" y="1261372"/>
            <a:ext cx="3777119" cy="295302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16578" y="150294"/>
            <a:ext cx="4253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/>
              <a:t>Saccharomyces cerevisiae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50881" y="529685"/>
            <a:ext cx="31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Fermentación Alcohólica</a:t>
            </a:r>
            <a:endParaRPr lang="en-US" dirty="0"/>
          </a:p>
        </p:txBody>
      </p:sp>
      <p:sp>
        <p:nvSpPr>
          <p:cNvPr id="7" name="Rectángulo 6"/>
          <p:cNvSpPr/>
          <p:nvPr/>
        </p:nvSpPr>
        <p:spPr>
          <a:xfrm>
            <a:off x="454419" y="4234564"/>
            <a:ext cx="35153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Saccharomyces cerevisiae </a:t>
            </a:r>
            <a:r>
              <a:rPr lang="en-US" sz="1100" b="1" dirty="0" err="1"/>
              <a:t>en</a:t>
            </a:r>
            <a:r>
              <a:rPr lang="en-US" sz="1100" b="1" dirty="0"/>
              <a:t> </a:t>
            </a:r>
            <a:r>
              <a:rPr lang="en-US" sz="1100" b="1" dirty="0" err="1"/>
              <a:t>placa</a:t>
            </a:r>
            <a:r>
              <a:rPr lang="en-US" sz="1100" b="1" dirty="0"/>
              <a:t> de agar.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290" y="1261372"/>
            <a:ext cx="4573435" cy="295302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158446" y="4241591"/>
            <a:ext cx="455027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/>
              <a:t>Saccharomyces cerevisiae </a:t>
            </a:r>
            <a:r>
              <a:rPr lang="en-US" sz="1050" b="1" dirty="0" err="1"/>
              <a:t>en</a:t>
            </a:r>
            <a:r>
              <a:rPr lang="en-US" sz="1050" b="1" dirty="0"/>
              <a:t> </a:t>
            </a:r>
            <a:r>
              <a:rPr lang="es-CL" sz="1050" b="1" dirty="0" smtClean="0"/>
              <a:t>microscopía</a:t>
            </a:r>
            <a:r>
              <a:rPr lang="en-US" sz="1050" b="1" dirty="0" smtClean="0"/>
              <a:t> electronica de </a:t>
            </a:r>
            <a:r>
              <a:rPr lang="en-US" sz="1050" b="1" dirty="0" err="1" smtClean="0"/>
              <a:t>barrido</a:t>
            </a:r>
            <a:r>
              <a:rPr lang="en-US" sz="1050" b="1" dirty="0" smtClean="0"/>
              <a:t>. </a:t>
            </a:r>
            <a:endParaRPr lang="en-US" sz="105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6712019" y="348559"/>
            <a:ext cx="2266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/>
              <a:t>Célula Eucarionte </a:t>
            </a:r>
          </a:p>
          <a:p>
            <a:pPr algn="r"/>
            <a:r>
              <a:rPr lang="es-CL" dirty="0" smtClean="0"/>
              <a:t>Hongo Unicelular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6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9512" y="150294"/>
            <a:ext cx="878497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2"/>
          <p:cNvSpPr/>
          <p:nvPr/>
        </p:nvSpPr>
        <p:spPr>
          <a:xfrm>
            <a:off x="316578" y="150294"/>
            <a:ext cx="4253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/>
              <a:t>Saccharomyces cerevisiae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50881" y="529685"/>
            <a:ext cx="31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Fermentación Alcohólica</a:t>
            </a:r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319686" y="1137814"/>
            <a:ext cx="3441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i="1" dirty="0" smtClean="0"/>
              <a:t>Biotecnología: </a:t>
            </a:r>
            <a:r>
              <a:rPr lang="es-CL" dirty="0" smtClean="0"/>
              <a:t>Generando </a:t>
            </a:r>
            <a:r>
              <a:rPr lang="en-US" b="1" i="1" dirty="0"/>
              <a:t>Saccharomyces </a:t>
            </a:r>
            <a:r>
              <a:rPr lang="en-US" b="1" i="1" dirty="0" smtClean="0"/>
              <a:t>cerevisiae </a:t>
            </a:r>
            <a:r>
              <a:rPr lang="es-CL" b="1" i="1" dirty="0" smtClean="0">
                <a:solidFill>
                  <a:srgbClr val="C00000"/>
                </a:solidFill>
              </a:rPr>
              <a:t>genéticamente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s-CL" b="1" i="1" dirty="0" smtClean="0">
                <a:solidFill>
                  <a:srgbClr val="C00000"/>
                </a:solidFill>
              </a:rPr>
              <a:t>modificadas</a:t>
            </a:r>
            <a:r>
              <a:rPr lang="en-US" b="1" i="1" dirty="0" smtClean="0"/>
              <a:t>.</a:t>
            </a:r>
            <a:endParaRPr lang="en-US" b="1" i="1" dirty="0"/>
          </a:p>
          <a:p>
            <a:r>
              <a:rPr lang="es-CL" i="1" dirty="0" smtClean="0"/>
              <a:t> </a:t>
            </a:r>
            <a:endParaRPr lang="en-US" i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5555" t="1639" r="6510" b="4944"/>
          <a:stretch/>
        </p:blipFill>
        <p:spPr>
          <a:xfrm>
            <a:off x="3782793" y="981290"/>
            <a:ext cx="5184577" cy="396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915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9512" y="150294"/>
            <a:ext cx="878497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316578" y="150294"/>
            <a:ext cx="4253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/>
              <a:t>Saccharomyces cerevisiae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50881" y="529685"/>
            <a:ext cx="31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Fermentación Alcohólica</a:t>
            </a:r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1331640" y="3969915"/>
            <a:ext cx="6818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/>
              <a:t>Análisis de los componentes del vino en relación a la cepa de </a:t>
            </a:r>
            <a:r>
              <a:rPr lang="es-CL" sz="2000" i="1" dirty="0" smtClean="0"/>
              <a:t>S. </a:t>
            </a:r>
            <a:r>
              <a:rPr lang="es-CL" sz="2000" i="1" dirty="0" err="1" smtClean="0"/>
              <a:t>cerevisiae</a:t>
            </a:r>
            <a:r>
              <a:rPr lang="es-CL" sz="2000" dirty="0" smtClean="0"/>
              <a:t> usada para fermentar.</a:t>
            </a:r>
            <a:endParaRPr lang="en-US" sz="20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930834"/>
            <a:ext cx="6840760" cy="296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683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9512" y="150294"/>
            <a:ext cx="878497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316578" y="150294"/>
            <a:ext cx="4253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/>
              <a:t>Saccharomyces cerevisiae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50881" y="529685"/>
            <a:ext cx="31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Fermentación Alcohólica</a:t>
            </a:r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183867" y="1129224"/>
            <a:ext cx="8826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i="1" dirty="0" smtClean="0"/>
              <a:t>Análisis de los componentes del vino en relación a la cepa de S. </a:t>
            </a:r>
            <a:r>
              <a:rPr lang="es-CL" sz="1600" i="1" dirty="0" err="1" smtClean="0"/>
              <a:t>cerevisiae</a:t>
            </a:r>
            <a:r>
              <a:rPr lang="es-CL" sz="1600" i="1" dirty="0" smtClean="0"/>
              <a:t> usada para fermentar.</a:t>
            </a:r>
            <a:endParaRPr lang="en-US" sz="1600" i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12" y="1851670"/>
            <a:ext cx="9126622" cy="231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13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79512" y="683286"/>
            <a:ext cx="8815209" cy="5581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angle 4"/>
          <p:cNvSpPr/>
          <p:nvPr/>
        </p:nvSpPr>
        <p:spPr>
          <a:xfrm>
            <a:off x="179512" y="195486"/>
            <a:ext cx="8784976" cy="5581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3"/>
          <p:cNvSpPr/>
          <p:nvPr/>
        </p:nvSpPr>
        <p:spPr>
          <a:xfrm>
            <a:off x="179512" y="195487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latin typeface="+mj-lt"/>
              </a:rPr>
              <a:t>¿Qué es </a:t>
            </a:r>
            <a:r>
              <a:rPr lang="es-ES" sz="2800" b="1" dirty="0">
                <a:latin typeface="+mj-lt"/>
              </a:rPr>
              <a:t>la </a:t>
            </a:r>
            <a:r>
              <a:rPr lang="es-ES" sz="2800" b="1" dirty="0" smtClean="0">
                <a:latin typeface="+mj-lt"/>
              </a:rPr>
              <a:t>Química? </a:t>
            </a:r>
          </a:p>
          <a:p>
            <a:endParaRPr lang="es-ES" sz="2000" dirty="0">
              <a:latin typeface="+mj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056200" y="777690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1" dirty="0">
                <a:latin typeface="Times New Roman" panose="02020603050405020304" pitchFamily="18" charset="0"/>
              </a:rPr>
              <a:t>¿Qué es un elemento químico?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23528" y="1419622"/>
            <a:ext cx="36724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</a:rPr>
              <a:t>La adjudicación de un símbolo a cada elemento fue idea de </a:t>
            </a:r>
            <a:r>
              <a:rPr lang="es-ES" dirty="0" err="1">
                <a:latin typeface="Arial" panose="020B0604020202020204" pitchFamily="34" charset="0"/>
              </a:rPr>
              <a:t>Berzelius</a:t>
            </a:r>
            <a:r>
              <a:rPr lang="es-ES" dirty="0">
                <a:latin typeface="Arial" panose="020B0604020202020204" pitchFamily="34" charset="0"/>
              </a:rPr>
              <a:t> (1779-1848), quien propuso que consistiese en la inicial del nombre latino del elemento, seguida, si se producía repetición, por otra letra incluida en dicho </a:t>
            </a:r>
            <a:r>
              <a:rPr lang="es-ES" dirty="0" smtClean="0">
                <a:latin typeface="Arial" panose="020B0604020202020204" pitchFamily="34" charset="0"/>
              </a:rPr>
              <a:t>nombre</a:t>
            </a:r>
            <a:r>
              <a:rPr lang="es-ES" dirty="0">
                <a:latin typeface="Arial" panose="020B0604020202020204" pitchFamily="34" charset="0"/>
              </a:rPr>
              <a:t>. Por ejemplo, el símbolo del carbono es C, el del Cloro Cl, el del calcio Ca</a:t>
            </a:r>
            <a:r>
              <a:rPr lang="es-ES" dirty="0" smtClean="0">
                <a:latin typeface="Arial" panose="020B0604020202020204" pitchFamily="34" charset="0"/>
              </a:rPr>
              <a:t>.</a:t>
            </a:r>
          </a:p>
          <a:p>
            <a:pPr algn="just"/>
            <a:endParaRPr lang="es-ES" dirty="0">
              <a:latin typeface="Arial" panose="020B0604020202020204" pitchFamily="34" charset="0"/>
            </a:endParaRPr>
          </a:p>
          <a:p>
            <a:pPr algn="just"/>
            <a:r>
              <a:rPr lang="es-ES" dirty="0" smtClean="0">
                <a:latin typeface="Arial" panose="020B0604020202020204" pitchFamily="34" charset="0"/>
              </a:rPr>
              <a:t>Es universal.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4369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9512" y="150294"/>
            <a:ext cx="878497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316578" y="150294"/>
            <a:ext cx="4253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/>
              <a:t>Saccharomyces cerevisiae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50881" y="529685"/>
            <a:ext cx="31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Fermentación Alcohólica</a:t>
            </a:r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169477" y="1360682"/>
            <a:ext cx="8826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400" dirty="0" smtClean="0"/>
              <a:t>Análisis de los componentes del vino en relación a la cepa de </a:t>
            </a:r>
            <a:r>
              <a:rPr lang="es-CL" sz="1400" i="1" dirty="0" smtClean="0"/>
              <a:t>S. </a:t>
            </a:r>
            <a:r>
              <a:rPr lang="es-CL" sz="1400" i="1" dirty="0" err="1" smtClean="0"/>
              <a:t>cerevisiae</a:t>
            </a:r>
            <a:r>
              <a:rPr lang="es-CL" sz="1400" dirty="0" smtClean="0"/>
              <a:t> usada para fermentar.</a:t>
            </a:r>
            <a:endParaRPr lang="en-US" sz="14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067" y="1779662"/>
            <a:ext cx="9355042" cy="295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3599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9512" y="150294"/>
            <a:ext cx="878497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2"/>
          <p:cNvSpPr/>
          <p:nvPr/>
        </p:nvSpPr>
        <p:spPr>
          <a:xfrm>
            <a:off x="316578" y="150294"/>
            <a:ext cx="4253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/>
              <a:t>Saccharomyces cerevisiae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50881" y="529685"/>
            <a:ext cx="31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Fermentación Alcohólica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1288158"/>
            <a:ext cx="8165193" cy="31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640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9512" y="150294"/>
            <a:ext cx="878497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2"/>
          <p:cNvSpPr/>
          <p:nvPr/>
        </p:nvSpPr>
        <p:spPr>
          <a:xfrm>
            <a:off x="316578" y="150294"/>
            <a:ext cx="4253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/>
              <a:t>Saccharomyces cerevisiae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50881" y="529685"/>
            <a:ext cx="31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Fermentación Alcohólica</a:t>
            </a:r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316578" y="1028558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-La fermentación es un procesamiento que se utiliza desde la antigüedad por los humanos.</a:t>
            </a:r>
          </a:p>
          <a:p>
            <a:pPr algn="just"/>
            <a:endParaRPr lang="es-CL" dirty="0" smtClean="0"/>
          </a:p>
          <a:p>
            <a:pPr algn="just"/>
            <a:r>
              <a:rPr lang="es-CL" dirty="0" smtClean="0"/>
              <a:t>-Es la forma por la cual se produce el pan, la cerveza y el vino.</a:t>
            </a:r>
          </a:p>
          <a:p>
            <a:pPr algn="just"/>
            <a:endParaRPr lang="es-CL" dirty="0" smtClean="0"/>
          </a:p>
          <a:p>
            <a:pPr algn="just"/>
            <a:r>
              <a:rPr lang="es-CL" dirty="0" smtClean="0"/>
              <a:t>-Desde el 1700, los científicos comenzaron a descifrar como es que ésta sucedía y, mediante la observación y la experimentación, pudieron resolverlo.</a:t>
            </a:r>
          </a:p>
          <a:p>
            <a:pPr algn="just"/>
            <a:endParaRPr lang="es-CL" dirty="0"/>
          </a:p>
          <a:p>
            <a:pPr algn="just"/>
            <a:r>
              <a:rPr lang="es-CL" dirty="0" smtClean="0"/>
              <a:t>-Es un conjunto de reacciones químicas, presente en bacterias y células eucariontes, por el cual generan energía a partir de azúcares.</a:t>
            </a:r>
          </a:p>
          <a:p>
            <a:pPr algn="just"/>
            <a:endParaRPr lang="es-CL" dirty="0"/>
          </a:p>
          <a:p>
            <a:pPr algn="just"/>
            <a:r>
              <a:rPr lang="es-CL" dirty="0" smtClean="0"/>
              <a:t>-La industria aprovecha el conocimiento sobre este procesos y ayuda a mejorar la calidad de la de la producción. </a:t>
            </a:r>
          </a:p>
        </p:txBody>
      </p:sp>
    </p:spTree>
    <p:extLst>
      <p:ext uri="{BB962C8B-B14F-4D97-AF65-F5344CB8AC3E}">
        <p14:creationId xmlns:p14="http://schemas.microsoft.com/office/powerpoint/2010/main" val="2687409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18914"/>
            <a:ext cx="7543800" cy="1028700"/>
          </a:xfrm>
        </p:spPr>
        <p:txBody>
          <a:bodyPr>
            <a:normAutofit/>
          </a:bodyPr>
          <a:lstStyle/>
          <a:p>
            <a:pPr algn="ctr"/>
            <a:r>
              <a:rPr lang="es-CL" dirty="0" smtClean="0"/>
              <a:t>Programa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1923678"/>
            <a:ext cx="5778189" cy="2434576"/>
          </a:xfrm>
        </p:spPr>
        <p:txBody>
          <a:bodyPr>
            <a:normAutofit/>
          </a:bodyPr>
          <a:lstStyle/>
          <a:p>
            <a:r>
              <a:rPr lang="es-CL" sz="2400" b="1" dirty="0" smtClean="0"/>
              <a:t>Unidad 1:</a:t>
            </a:r>
          </a:p>
          <a:p>
            <a:pPr marL="0" indent="0">
              <a:buNone/>
            </a:pPr>
            <a:r>
              <a:rPr lang="es-CL" sz="2400" dirty="0" smtClean="0"/>
              <a:t>Tema 1: Disoluciones Químicas</a:t>
            </a:r>
          </a:p>
          <a:p>
            <a:pPr marL="0" indent="0">
              <a:buNone/>
            </a:pPr>
            <a:r>
              <a:rPr lang="es-CL" sz="2400" dirty="0"/>
              <a:t>Tema </a:t>
            </a:r>
            <a:r>
              <a:rPr lang="es-CL" sz="2400" dirty="0" smtClean="0"/>
              <a:t>2: Solubilidad y Concentración</a:t>
            </a:r>
            <a:endParaRPr lang="es-CL" sz="2400" dirty="0"/>
          </a:p>
          <a:p>
            <a:pPr marL="0" indent="0">
              <a:buNone/>
            </a:pPr>
            <a:r>
              <a:rPr lang="es-CL" sz="2400" dirty="0"/>
              <a:t>Tema </a:t>
            </a:r>
            <a:r>
              <a:rPr lang="es-CL" sz="2400" dirty="0" smtClean="0"/>
              <a:t>3: Reacciones en disolución</a:t>
            </a:r>
          </a:p>
          <a:p>
            <a:pPr marL="0" indent="0">
              <a:buNone/>
            </a:pPr>
            <a:r>
              <a:rPr lang="es-CL" sz="2400" dirty="0" smtClean="0"/>
              <a:t>Tema 4: Propiedades </a:t>
            </a:r>
            <a:r>
              <a:rPr lang="es-CL" sz="2400" dirty="0" err="1" smtClean="0"/>
              <a:t>Coligativas</a:t>
            </a:r>
            <a:endParaRPr lang="es-CL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25" y="1779662"/>
            <a:ext cx="284797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311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491630"/>
            <a:ext cx="8092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/>
              <a:t>Demócrito expresó la idea </a:t>
            </a:r>
            <a:r>
              <a:rPr lang="es-CL" b="1" dirty="0"/>
              <a:t>de que toda la materia estaba formada por muchas partículas pequeñas e indivisibles que llamó átomos </a:t>
            </a:r>
            <a:r>
              <a:rPr lang="es-CL" dirty="0"/>
              <a:t>(que </a:t>
            </a:r>
            <a:r>
              <a:rPr lang="es-CL" dirty="0" smtClean="0"/>
              <a:t>significa </a:t>
            </a:r>
            <a:r>
              <a:rPr lang="es-CL" dirty="0"/>
              <a:t>indestructible o indivisible). </a:t>
            </a:r>
            <a:endParaRPr lang="es-CL" dirty="0" smtClean="0"/>
          </a:p>
          <a:p>
            <a:pPr algn="just"/>
            <a:r>
              <a:rPr lang="es-CL" dirty="0" smtClean="0"/>
              <a:t>A </a:t>
            </a:r>
            <a:r>
              <a:rPr lang="es-CL" dirty="0"/>
              <a:t>pesar de que </a:t>
            </a:r>
            <a:r>
              <a:rPr lang="es-CL" b="1" dirty="0"/>
              <a:t>la idea de Demócrito no fue </a:t>
            </a:r>
            <a:r>
              <a:rPr lang="es-CL" b="1" dirty="0" smtClean="0"/>
              <a:t>aceptada </a:t>
            </a:r>
            <a:r>
              <a:rPr lang="es-CL" dirty="0"/>
              <a:t>por muchos de sus contemporáneos (entre ellos Platón y Aristóteles), ésta se mantuvo.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7108" y="195486"/>
            <a:ext cx="2929136" cy="857250"/>
          </a:xfrm>
        </p:spPr>
        <p:txBody>
          <a:bodyPr>
            <a:normAutofit fontScale="90000"/>
          </a:bodyPr>
          <a:lstStyle/>
          <a:p>
            <a:r>
              <a:rPr lang="es-CL" sz="3200" dirty="0" smtClean="0"/>
              <a:t>Teoría Atómica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325647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1213</TotalTime>
  <Words>3219</Words>
  <Application>Microsoft Office PowerPoint</Application>
  <PresentationFormat>Presentación en pantalla (16:9)</PresentationFormat>
  <Paragraphs>257</Paragraphs>
  <Slides>72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72</vt:i4>
      </vt:variant>
    </vt:vector>
  </HeadingPairs>
  <TitlesOfParts>
    <vt:vector size="82" baseType="lpstr">
      <vt:lpstr>Arial</vt:lpstr>
      <vt:lpstr>Calibri</vt:lpstr>
      <vt:lpstr>Century Gothic</vt:lpstr>
      <vt:lpstr>Garamond</vt:lpstr>
      <vt:lpstr>Times New Roman</vt:lpstr>
      <vt:lpstr>TimesLTStd-Bold</vt:lpstr>
      <vt:lpstr>TimesLTStd-BoldItalic</vt:lpstr>
      <vt:lpstr>TimesLTStd-Italic</vt:lpstr>
      <vt:lpstr>TimesLTStd-Roman</vt:lpstr>
      <vt:lpstr>Savon</vt:lpstr>
      <vt:lpstr>Química  1ro MEdio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Programa</vt:lpstr>
      <vt:lpstr>Teoría Atómica</vt:lpstr>
      <vt:lpstr>Teoría Atómica</vt:lpstr>
      <vt:lpstr>Presentación de PowerPoint</vt:lpstr>
      <vt:lpstr>Teoría Atómica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Labriano</dc:creator>
  <cp:lastModifiedBy>Tamara Adriana Gonzalez</cp:lastModifiedBy>
  <cp:revision>61</cp:revision>
  <dcterms:created xsi:type="dcterms:W3CDTF">2020-03-10T13:26:04Z</dcterms:created>
  <dcterms:modified xsi:type="dcterms:W3CDTF">2020-03-18T14:12:46Z</dcterms:modified>
</cp:coreProperties>
</file>